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5.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6.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76" r:id="rId5"/>
    <p:sldMasterId id="2147483947" r:id="rId6"/>
    <p:sldMasterId id="2147484022" r:id="rId7"/>
  </p:sldMasterIdLst>
  <p:notesMasterIdLst>
    <p:notesMasterId r:id="rId114"/>
  </p:notesMasterIdLst>
  <p:sldIdLst>
    <p:sldId id="411" r:id="rId8"/>
    <p:sldId id="413" r:id="rId9"/>
    <p:sldId id="257" r:id="rId10"/>
    <p:sldId id="258" r:id="rId11"/>
    <p:sldId id="628" r:id="rId12"/>
    <p:sldId id="629" r:id="rId13"/>
    <p:sldId id="262" r:id="rId14"/>
    <p:sldId id="263" r:id="rId15"/>
    <p:sldId id="264" r:id="rId16"/>
    <p:sldId id="292" r:id="rId17"/>
    <p:sldId id="272" r:id="rId18"/>
    <p:sldId id="344" r:id="rId19"/>
    <p:sldId id="268" r:id="rId20"/>
    <p:sldId id="550" r:id="rId21"/>
    <p:sldId id="523" r:id="rId22"/>
    <p:sldId id="302" r:id="rId23"/>
    <p:sldId id="551" r:id="rId24"/>
    <p:sldId id="418" r:id="rId25"/>
    <p:sldId id="269" r:id="rId26"/>
    <p:sldId id="554" r:id="rId27"/>
    <p:sldId id="419" r:id="rId28"/>
    <p:sldId id="375" r:id="rId29"/>
    <p:sldId id="341" r:id="rId30"/>
    <p:sldId id="555" r:id="rId31"/>
    <p:sldId id="556" r:id="rId32"/>
    <p:sldId id="283" r:id="rId33"/>
    <p:sldId id="276" r:id="rId34"/>
    <p:sldId id="571" r:id="rId35"/>
    <p:sldId id="427" r:id="rId36"/>
    <p:sldId id="288" r:id="rId37"/>
    <p:sldId id="289" r:id="rId38"/>
    <p:sldId id="573" r:id="rId39"/>
    <p:sldId id="566" r:id="rId40"/>
    <p:sldId id="383" r:id="rId41"/>
    <p:sldId id="394" r:id="rId42"/>
    <p:sldId id="576" r:id="rId43"/>
    <p:sldId id="577" r:id="rId44"/>
    <p:sldId id="456" r:id="rId45"/>
    <p:sldId id="568" r:id="rId46"/>
    <p:sldId id="578" r:id="rId47"/>
    <p:sldId id="278" r:id="rId48"/>
    <p:sldId id="589" r:id="rId49"/>
    <p:sldId id="569" r:id="rId50"/>
    <p:sldId id="579" r:id="rId51"/>
    <p:sldId id="581" r:id="rId52"/>
    <p:sldId id="582" r:id="rId53"/>
    <p:sldId id="590" r:id="rId54"/>
    <p:sldId id="591" r:id="rId55"/>
    <p:sldId id="592" r:id="rId56"/>
    <p:sldId id="406" r:id="rId57"/>
    <p:sldId id="593" r:id="rId58"/>
    <p:sldId id="594" r:id="rId59"/>
    <p:sldId id="595" r:id="rId60"/>
    <p:sldId id="572" r:id="rId61"/>
    <p:sldId id="596" r:id="rId62"/>
    <p:sldId id="558" r:id="rId63"/>
    <p:sldId id="583" r:id="rId64"/>
    <p:sldId id="584" r:id="rId65"/>
    <p:sldId id="585" r:id="rId66"/>
    <p:sldId id="586" r:id="rId67"/>
    <p:sldId id="597" r:id="rId68"/>
    <p:sldId id="294" r:id="rId69"/>
    <p:sldId id="598" r:id="rId70"/>
    <p:sldId id="273" r:id="rId71"/>
    <p:sldId id="588" r:id="rId72"/>
    <p:sldId id="421" r:id="rId73"/>
    <p:sldId id="599" r:id="rId74"/>
    <p:sldId id="600" r:id="rId75"/>
    <p:sldId id="559" r:id="rId76"/>
    <p:sldId id="601" r:id="rId77"/>
    <p:sldId id="403" r:id="rId78"/>
    <p:sldId id="602" r:id="rId79"/>
    <p:sldId id="603" r:id="rId80"/>
    <p:sldId id="604" r:id="rId81"/>
    <p:sldId id="605" r:id="rId82"/>
    <p:sldId id="606" r:id="rId83"/>
    <p:sldId id="570" r:id="rId84"/>
    <p:sldId id="607" r:id="rId85"/>
    <p:sldId id="608" r:id="rId86"/>
    <p:sldId id="575" r:id="rId87"/>
    <p:sldId id="609" r:id="rId88"/>
    <p:sldId id="610" r:id="rId89"/>
    <p:sldId id="611" r:id="rId90"/>
    <p:sldId id="612" r:id="rId91"/>
    <p:sldId id="613" r:id="rId92"/>
    <p:sldId id="614" r:id="rId93"/>
    <p:sldId id="615" r:id="rId94"/>
    <p:sldId id="616" r:id="rId95"/>
    <p:sldId id="415" r:id="rId96"/>
    <p:sldId id="617" r:id="rId97"/>
    <p:sldId id="618" r:id="rId98"/>
    <p:sldId id="619" r:id="rId99"/>
    <p:sldId id="557" r:id="rId100"/>
    <p:sldId id="620" r:id="rId101"/>
    <p:sldId id="621" r:id="rId102"/>
    <p:sldId id="622" r:id="rId103"/>
    <p:sldId id="623" r:id="rId104"/>
    <p:sldId id="624" r:id="rId105"/>
    <p:sldId id="625" r:id="rId106"/>
    <p:sldId id="626" r:id="rId107"/>
    <p:sldId id="420" r:id="rId108"/>
    <p:sldId id="270" r:id="rId109"/>
    <p:sldId id="627" r:id="rId110"/>
    <p:sldId id="409" r:id="rId111"/>
    <p:sldId id="412" r:id="rId112"/>
    <p:sldId id="414" r:id="rId113"/>
  </p:sldIdLst>
  <p:sldSz cx="12192000" cy="6858000"/>
  <p:notesSz cx="6858000" cy="9144000"/>
  <p:embeddedFontLst>
    <p:embeddedFont>
      <p:font typeface="Bebas Neue" panose="020B0606020202050201" pitchFamily="34" charset="0"/>
      <p:regular r:id="rId115"/>
    </p:embeddedFont>
    <p:embeddedFont>
      <p:font typeface="Calibri" panose="020F0502020204030204" pitchFamily="34" charset="0"/>
      <p:regular r:id="rId116"/>
      <p:bold r:id="rId117"/>
      <p:italic r:id="rId118"/>
      <p:boldItalic r:id="rId119"/>
    </p:embeddedFont>
    <p:embeddedFont>
      <p:font typeface="Calibri Light" panose="020F0302020204030204" pitchFamily="34" charset="0"/>
      <p:regular r:id="rId120"/>
      <p:italic r:id="rId121"/>
    </p:embeddedFont>
    <p:embeddedFont>
      <p:font typeface="Open Sans" panose="020B0606030504020204" pitchFamily="34" charset="0"/>
      <p:regular r:id="rId122"/>
      <p:bold r:id="rId123"/>
      <p:italic r:id="rId124"/>
      <p:boldItalic r:id="rId125"/>
    </p:embeddedFont>
    <p:embeddedFont>
      <p:font typeface="Segoe UI" panose="020B0502040204020203" pitchFamily="34" charset="0"/>
      <p:regular r:id="rId126"/>
      <p:bold r:id="rId127"/>
      <p:italic r:id="rId128"/>
      <p:boldItalic r:id="rId129"/>
    </p:embeddedFont>
    <p:embeddedFont>
      <p:font typeface="Segoe UI Light" panose="020B0502040204020203" pitchFamily="34" charset="0"/>
      <p:regular r:id="rId130"/>
      <p: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autoAdjust="0"/>
    <p:restoredTop sz="94660"/>
  </p:normalViewPr>
  <p:slideViewPr>
    <p:cSldViewPr snapToGrid="0">
      <p:cViewPr varScale="1">
        <p:scale>
          <a:sx n="82" d="100"/>
          <a:sy n="82" d="100"/>
        </p:scale>
        <p:origin x="7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font" Target="fonts/font9.fntdata"/><Relationship Id="rId128"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font" Target="fonts/font4.fntdata"/><Relationship Id="rId80" Type="http://schemas.openxmlformats.org/officeDocument/2006/relationships/slide" Target="slides/slide73.xml"/><Relationship Id="rId85" Type="http://schemas.openxmlformats.org/officeDocument/2006/relationships/slide" Target="slides/slide78.xml"/><Relationship Id="rId155"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font" Target="fonts/font16.fntdata"/><Relationship Id="rId156"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font" Target="fonts/font6.fntdata"/><Relationship Id="rId125"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font" Target="fonts/font1.fntdata"/><Relationship Id="rId131" Type="http://schemas.openxmlformats.org/officeDocument/2006/relationships/font" Target="fonts/font17.fntdata"/><Relationship Id="rId61" Type="http://schemas.openxmlformats.org/officeDocument/2006/relationships/slide" Target="slides/slide54.xml"/><Relationship Id="rId82" Type="http://schemas.openxmlformats.org/officeDocument/2006/relationships/slide" Target="slides/slide75.xml"/><Relationship Id="rId152" Type="http://customschemas.google.com/relationships/presentationmetadata" Target="meta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font" Target="fonts/font1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2.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3" Type="http://schemas.openxmlformats.org/officeDocument/2006/relationships/presProps" Target="presProp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font" Target="fonts/font13.fntdata"/><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5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docker.com/storage/bind-mount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wird mit unterlagen und anderen </a:t>
            </a:r>
            <a:r>
              <a:rPr lang="de-DE" dirty="0" err="1"/>
              <a:t>themen</a:t>
            </a:r>
            <a:r>
              <a:rPr lang="de-DE" dirty="0"/>
              <a:t> wären des Seminars umgegangen</a:t>
            </a:r>
          </a:p>
        </p:txBody>
      </p:sp>
    </p:spTree>
    <p:extLst>
      <p:ext uri="{BB962C8B-B14F-4D97-AF65-F5344CB8AC3E}">
        <p14:creationId xmlns:p14="http://schemas.microsoft.com/office/powerpoint/2010/main" val="261416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Infrastruktur erklären und warum diese wichtig ist lokal ab zu bilden</a:t>
            </a:r>
          </a:p>
          <a:p>
            <a:r>
              <a:rPr lang="de-DE" dirty="0"/>
              <a:t>Warum ist unabhängige Entwicklung wichtig wieso benutzen wir diese</a:t>
            </a:r>
          </a:p>
          <a:p>
            <a:r>
              <a:rPr lang="de-DE" dirty="0"/>
              <a:t>Erwähnen das wir gleich über die Funktionsweise von Containern sprechen</a:t>
            </a:r>
          </a:p>
          <a:p>
            <a:r>
              <a:rPr lang="de-DE" dirty="0"/>
              <a:t>Warum offline Entwicklung wichtig ist und was sind Teststände</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erklären</a:t>
            </a:r>
          </a:p>
        </p:txBody>
      </p:sp>
    </p:spTree>
    <p:extLst>
      <p:ext uri="{BB962C8B-B14F-4D97-AF65-F5344CB8AC3E}">
        <p14:creationId xmlns:p14="http://schemas.microsoft.com/office/powerpoint/2010/main" val="238466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indent="-298450"/>
            <a:r>
              <a:rPr lang="de-DE" dirty="0" err="1"/>
              <a:t>Vms</a:t>
            </a:r>
            <a:r>
              <a:rPr lang="de-DE" dirty="0"/>
              <a:t> erklären</a:t>
            </a:r>
          </a:p>
          <a:p>
            <a:pPr marL="457200" indent="-298450"/>
            <a:r>
              <a:rPr lang="de-DE" dirty="0"/>
              <a:t>Vergleich aufstellen und beleuchten</a:t>
            </a:r>
          </a:p>
        </p:txBody>
      </p:sp>
    </p:spTree>
    <p:extLst>
      <p:ext uri="{BB962C8B-B14F-4D97-AF65-F5344CB8AC3E}">
        <p14:creationId xmlns:p14="http://schemas.microsoft.com/office/powerpoint/2010/main" val="342413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85389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Grundbegriff klären Docker</a:t>
            </a:r>
          </a:p>
        </p:txBody>
      </p:sp>
    </p:spTree>
    <p:extLst>
      <p:ext uri="{BB962C8B-B14F-4D97-AF65-F5344CB8AC3E}">
        <p14:creationId xmlns:p14="http://schemas.microsoft.com/office/powerpoint/2010/main" val="311217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4757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232438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Desktop installieren Windows</a:t>
            </a:r>
          </a:p>
        </p:txBody>
      </p:sp>
    </p:spTree>
    <p:extLst>
      <p:ext uri="{BB962C8B-B14F-4D97-AF65-F5344CB8AC3E}">
        <p14:creationId xmlns:p14="http://schemas.microsoft.com/office/powerpoint/2010/main" val="1666290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Engine installieren Linux</a:t>
            </a:r>
          </a:p>
        </p:txBody>
      </p:sp>
    </p:spTree>
    <p:extLst>
      <p:ext uri="{BB962C8B-B14F-4D97-AF65-F5344CB8AC3E}">
        <p14:creationId xmlns:p14="http://schemas.microsoft.com/office/powerpoint/2010/main" val="3084380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Engine installieren Linux</a:t>
            </a:r>
          </a:p>
        </p:txBody>
      </p:sp>
    </p:spTree>
    <p:extLst>
      <p:ext uri="{BB962C8B-B14F-4D97-AF65-F5344CB8AC3E}">
        <p14:creationId xmlns:p14="http://schemas.microsoft.com/office/powerpoint/2010/main" val="100011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750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408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a:t>30 min</a:t>
            </a:r>
            <a:endParaRPr lang="en-GB"/>
          </a:p>
        </p:txBody>
      </p:sp>
    </p:spTree>
    <p:extLst>
      <p:ext uri="{BB962C8B-B14F-4D97-AF65-F5344CB8AC3E}">
        <p14:creationId xmlns:p14="http://schemas.microsoft.com/office/powerpoint/2010/main" val="218339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nun kommen wird</a:t>
            </a:r>
            <a:endParaRPr lang="en-GB" dirty="0"/>
          </a:p>
        </p:txBody>
      </p:sp>
    </p:spTree>
    <p:extLst>
      <p:ext uri="{BB962C8B-B14F-4D97-AF65-F5344CB8AC3E}">
        <p14:creationId xmlns:p14="http://schemas.microsoft.com/office/powerpoint/2010/main" val="3204009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drei großen </a:t>
            </a:r>
            <a:r>
              <a:rPr lang="de-DE" dirty="0" err="1"/>
              <a:t>bausteine</a:t>
            </a:r>
            <a:r>
              <a:rPr lang="de-DE" dirty="0"/>
              <a:t> warum eigene </a:t>
            </a:r>
            <a:r>
              <a:rPr lang="de-DE" dirty="0" err="1"/>
              <a:t>images</a:t>
            </a:r>
            <a:r>
              <a:rPr lang="de-DE" dirty="0"/>
              <a:t> erstellet werden</a:t>
            </a:r>
            <a:endParaRPr lang="en-GB" dirty="0"/>
          </a:p>
        </p:txBody>
      </p:sp>
    </p:spTree>
    <p:extLst>
      <p:ext uri="{BB962C8B-B14F-4D97-AF65-F5344CB8AC3E}">
        <p14:creationId xmlns:p14="http://schemas.microsoft.com/office/powerpoint/2010/main" val="2886175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Mit diesem </a:t>
            </a:r>
            <a:r>
              <a:rPr lang="de-DE" dirty="0" err="1"/>
              <a:t>befehl</a:t>
            </a:r>
            <a:r>
              <a:rPr lang="de-DE" dirty="0"/>
              <a:t> baut man ein Image welches man mit dem </a:t>
            </a:r>
            <a:r>
              <a:rPr lang="de-DE" dirty="0" err="1"/>
              <a:t>befehl</a:t>
            </a:r>
            <a:r>
              <a:rPr lang="de-DE" dirty="0"/>
              <a:t> davor starten kann</a:t>
            </a:r>
          </a:p>
        </p:txBody>
      </p:sp>
    </p:spTree>
    <p:extLst>
      <p:ext uri="{BB962C8B-B14F-4D97-AF65-F5344CB8AC3E}">
        <p14:creationId xmlns:p14="http://schemas.microsoft.com/office/powerpoint/2010/main" val="91687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a:t>
            </a:r>
            <a:r>
              <a:rPr lang="de-DE" dirty="0" err="1"/>
              <a:t>bestandteile</a:t>
            </a:r>
            <a:r>
              <a:rPr lang="de-DE" dirty="0"/>
              <a:t> des </a:t>
            </a:r>
            <a:r>
              <a:rPr lang="de-DE" dirty="0" err="1"/>
              <a:t>befehles</a:t>
            </a:r>
            <a:r>
              <a:rPr lang="de-DE" dirty="0"/>
              <a:t> erklären</a:t>
            </a:r>
          </a:p>
        </p:txBody>
      </p:sp>
    </p:spTree>
    <p:extLst>
      <p:ext uri="{BB962C8B-B14F-4D97-AF65-F5344CB8AC3E}">
        <p14:creationId xmlns:p14="http://schemas.microsoft.com/office/powerpoint/2010/main" val="1631909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Ein paar </a:t>
            </a:r>
            <a:r>
              <a:rPr lang="de-DE" dirty="0" err="1"/>
              <a:t>best</a:t>
            </a:r>
            <a:r>
              <a:rPr lang="de-DE" dirty="0"/>
              <a:t> </a:t>
            </a:r>
            <a:r>
              <a:rPr lang="de-DE" dirty="0" err="1"/>
              <a:t>pracitsies</a:t>
            </a:r>
            <a:r>
              <a:rPr lang="de-DE" dirty="0"/>
              <a:t> erwähnen und erklären</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1594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74592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2733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0466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49</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15948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Use a command like the following to start the registry container</a:t>
            </a:r>
            <a:endParaRPr lang="de-DE" dirty="0"/>
          </a:p>
        </p:txBody>
      </p:sp>
    </p:spTree>
    <p:extLst>
      <p:ext uri="{BB962C8B-B14F-4D97-AF65-F5344CB8AC3E}">
        <p14:creationId xmlns:p14="http://schemas.microsoft.com/office/powerpoint/2010/main" val="16327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Tag unser Flutter </a:t>
            </a:r>
            <a:r>
              <a:rPr lang="de-DE" dirty="0" err="1"/>
              <a:t>example</a:t>
            </a:r>
            <a:r>
              <a:rPr lang="de-DE" dirty="0"/>
              <a:t> </a:t>
            </a:r>
            <a:r>
              <a:rPr lang="de-DE" dirty="0" err="1"/>
              <a:t>to</a:t>
            </a:r>
            <a:r>
              <a:rPr lang="de-DE" dirty="0"/>
              <a:t> push </a:t>
            </a:r>
            <a:r>
              <a:rPr lang="de-DE" dirty="0" err="1"/>
              <a:t>it</a:t>
            </a:r>
            <a:r>
              <a:rPr lang="de-DE" dirty="0"/>
              <a:t> </a:t>
            </a:r>
            <a:r>
              <a:rPr lang="de-DE" dirty="0" err="1"/>
              <a:t>to</a:t>
            </a:r>
            <a:r>
              <a:rPr lang="de-DE" dirty="0"/>
              <a:t> </a:t>
            </a:r>
            <a:r>
              <a:rPr lang="de-DE" dirty="0" err="1"/>
              <a:t>the</a:t>
            </a:r>
            <a:r>
              <a:rPr lang="de-DE" dirty="0"/>
              <a:t> </a:t>
            </a:r>
            <a:r>
              <a:rPr lang="de-DE" dirty="0" err="1"/>
              <a:t>registry</a:t>
            </a:r>
            <a:endParaRPr lang="de-DE" dirty="0"/>
          </a:p>
          <a:p>
            <a:r>
              <a:rPr lang="en-US" b="0" i="0" dirty="0">
                <a:solidFill>
                  <a:srgbClr val="D3D4D4"/>
                </a:solidFill>
                <a:effectLst/>
                <a:latin typeface="Open Sans" panose="020B0606030504020204" pitchFamily="34" charset="0"/>
              </a:rPr>
              <a:t>This creates an additional tag for the existing image. When the first part of the tag is a hostname and port, Docker interprets this as the location of a registry, when pushing</a:t>
            </a:r>
            <a:endParaRPr lang="de-DE" dirty="0"/>
          </a:p>
        </p:txBody>
      </p:sp>
    </p:spTree>
    <p:extLst>
      <p:ext uri="{BB962C8B-B14F-4D97-AF65-F5344CB8AC3E}">
        <p14:creationId xmlns:p14="http://schemas.microsoft.com/office/powerpoint/2010/main" val="2962893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a:p>
            <a:r>
              <a:rPr lang="en-US" b="0" i="0" dirty="0">
                <a:solidFill>
                  <a:srgbClr val="D3D4D4"/>
                </a:solidFill>
                <a:effectLst/>
                <a:latin typeface="Open Sans" panose="020B0606030504020204" pitchFamily="34" charset="0"/>
              </a:rPr>
              <a:t>Push the image to the local registry running at </a:t>
            </a:r>
            <a:r>
              <a:rPr lang="en-US" dirty="0"/>
              <a:t>localhost:5000</a:t>
            </a:r>
            <a:endParaRPr lang="de-DE" dirty="0"/>
          </a:p>
        </p:txBody>
      </p:sp>
    </p:spTree>
    <p:extLst>
      <p:ext uri="{BB962C8B-B14F-4D97-AF65-F5344CB8AC3E}">
        <p14:creationId xmlns:p14="http://schemas.microsoft.com/office/powerpoint/2010/main" val="315244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Remove the locally-cached </a:t>
            </a:r>
            <a:r>
              <a:rPr lang="en-US" dirty="0"/>
              <a:t>Flutter </a:t>
            </a:r>
            <a:r>
              <a:rPr lang="en-US" dirty="0" err="1"/>
              <a:t>image</a:t>
            </a:r>
            <a:r>
              <a:rPr lang="en-US" b="0" i="0" dirty="0" err="1">
                <a:solidFill>
                  <a:srgbClr val="D3D4D4"/>
                </a:solidFill>
                <a:effectLst/>
                <a:latin typeface="Open Sans" panose="020B0606030504020204" pitchFamily="34" charset="0"/>
              </a:rPr>
              <a:t>and</a:t>
            </a:r>
            <a:r>
              <a:rPr lang="en-US" b="0" i="0" dirty="0">
                <a:solidFill>
                  <a:srgbClr val="D3D4D4"/>
                </a:solidFill>
                <a:effectLst/>
                <a:latin typeface="Open Sans" panose="020B0606030504020204" pitchFamily="34" charset="0"/>
              </a:rPr>
              <a:t> </a:t>
            </a:r>
            <a:r>
              <a:rPr lang="en-US" dirty="0"/>
              <a:t>localhost:5000/</a:t>
            </a:r>
            <a:r>
              <a:rPr lang="en-US" b="0" i="0" dirty="0">
                <a:solidFill>
                  <a:srgbClr val="D3D4D4"/>
                </a:solidFill>
                <a:effectLst/>
                <a:latin typeface="Open Sans" panose="020B0606030504020204" pitchFamily="34" charset="0"/>
              </a:rPr>
              <a:t> images, so that you can test pulling the image from your registry. This does not remove the </a:t>
            </a:r>
            <a:r>
              <a:rPr lang="en-US" dirty="0"/>
              <a:t>localhost:5000/flutter</a:t>
            </a:r>
            <a:r>
              <a:rPr lang="en-US" b="0" i="0" dirty="0">
                <a:solidFill>
                  <a:srgbClr val="D3D4D4"/>
                </a:solidFill>
                <a:effectLst/>
                <a:latin typeface="Open Sans" panose="020B0606030504020204" pitchFamily="34" charset="0"/>
              </a:rPr>
              <a:t> image from your registry</a:t>
            </a:r>
            <a:endParaRPr lang="de-DE" dirty="0"/>
          </a:p>
        </p:txBody>
      </p:sp>
    </p:spTree>
    <p:extLst>
      <p:ext uri="{BB962C8B-B14F-4D97-AF65-F5344CB8AC3E}">
        <p14:creationId xmlns:p14="http://schemas.microsoft.com/office/powerpoint/2010/main" val="789265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Pull the </a:t>
            </a:r>
            <a:r>
              <a:rPr lang="en-US" dirty="0"/>
              <a:t>localhost:5000/flutter</a:t>
            </a:r>
            <a:r>
              <a:rPr lang="en-US" b="0" i="0" dirty="0">
                <a:solidFill>
                  <a:srgbClr val="D3D4D4"/>
                </a:solidFill>
                <a:effectLst/>
                <a:latin typeface="Open Sans" panose="020B0606030504020204" pitchFamily="34" charset="0"/>
              </a:rPr>
              <a:t> image from your local registry</a:t>
            </a:r>
            <a:endParaRPr lang="de-DE" dirty="0"/>
          </a:p>
        </p:txBody>
      </p:sp>
    </p:spTree>
    <p:extLst>
      <p:ext uri="{BB962C8B-B14F-4D97-AF65-F5344CB8AC3E}">
        <p14:creationId xmlns:p14="http://schemas.microsoft.com/office/powerpoint/2010/main" val="455619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u="none" strike="noStrike" dirty="0">
                <a:solidFill>
                  <a:srgbClr val="9CD4F7"/>
                </a:solidFill>
                <a:effectLst/>
                <a:latin typeface="Open Sans" panose="020B0606030504020204" pitchFamily="34" charset="0"/>
                <a:hlinkClick r:id="rId3"/>
              </a:rPr>
              <a:t>Volumes</a:t>
            </a:r>
            <a:r>
              <a:rPr lang="en-US" b="0" i="0" dirty="0">
                <a:solidFill>
                  <a:srgbClr val="D3D4D4"/>
                </a:solidFill>
                <a:effectLst/>
                <a:latin typeface="Open Sans" panose="020B0606030504020204" pitchFamily="34" charset="0"/>
              </a:rPr>
              <a:t> and </a:t>
            </a:r>
            <a:r>
              <a:rPr lang="en-US" b="0" i="0" u="none" strike="noStrike" dirty="0">
                <a:solidFill>
                  <a:srgbClr val="9CD4F7"/>
                </a:solidFill>
                <a:effectLst/>
                <a:latin typeface="Open Sans" panose="020B0606030504020204" pitchFamily="34" charset="0"/>
                <a:hlinkClick r:id="rId4"/>
              </a:rPr>
              <a:t>bind mounts</a:t>
            </a:r>
            <a:r>
              <a:rPr lang="en-US" b="0" i="0" dirty="0">
                <a:solidFill>
                  <a:srgbClr val="D3D4D4"/>
                </a:solidFill>
                <a:effectLst/>
                <a:latin typeface="Open Sans" panose="020B0606030504020204" pitchFamily="34" charset="0"/>
              </a:rPr>
              <a:t> let you share files between the host machine and container so that you can persist data even after the container is stopped.</a:t>
            </a:r>
          </a:p>
          <a:p>
            <a:r>
              <a:rPr lang="en-US" b="0" i="0" dirty="0" err="1">
                <a:solidFill>
                  <a:srgbClr val="D3D4D4"/>
                </a:solidFill>
                <a:effectLst/>
                <a:latin typeface="Open Sans" panose="020B0606030504020204" pitchFamily="34" charset="0"/>
              </a:rPr>
              <a:t>ou’re</a:t>
            </a:r>
            <a:r>
              <a:rPr lang="en-US" b="0" i="0" dirty="0">
                <a:solidFill>
                  <a:srgbClr val="D3D4D4"/>
                </a:solidFill>
                <a:effectLst/>
                <a:latin typeface="Open Sans" panose="020B0606030504020204" pitchFamily="34" charset="0"/>
              </a:rPr>
              <a:t> running Docker on Linux, you have a third option: </a:t>
            </a:r>
            <a:r>
              <a:rPr lang="en-US" dirty="0" err="1"/>
              <a:t>tmpfs</a:t>
            </a:r>
            <a:r>
              <a:rPr lang="en-US" b="0" i="0" dirty="0">
                <a:solidFill>
                  <a:srgbClr val="D3D4D4"/>
                </a:solidFill>
                <a:effectLst/>
                <a:latin typeface="Open Sans" panose="020B0606030504020204" pitchFamily="34" charset="0"/>
              </a:rPr>
              <a:t> mounts. When you create a container with a </a:t>
            </a:r>
            <a:r>
              <a:rPr lang="en-US" dirty="0" err="1"/>
              <a:t>tmpfs</a:t>
            </a:r>
            <a:r>
              <a:rPr lang="en-US" b="0" i="0" dirty="0">
                <a:solidFill>
                  <a:srgbClr val="D3D4D4"/>
                </a:solidFill>
                <a:effectLst/>
                <a:latin typeface="Open Sans" panose="020B0606030504020204" pitchFamily="34" charset="0"/>
              </a:rPr>
              <a:t> mount, the container can create files outside the container’s writable layer</a:t>
            </a:r>
            <a:endParaRPr lang="de-DE" dirty="0"/>
          </a:p>
        </p:txBody>
      </p:sp>
    </p:spTree>
    <p:extLst>
      <p:ext uri="{BB962C8B-B14F-4D97-AF65-F5344CB8AC3E}">
        <p14:creationId xmlns:p14="http://schemas.microsoft.com/office/powerpoint/2010/main" val="3530476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3804732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10844557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folgen </a:t>
            </a:r>
            <a:r>
              <a:rPr lang="de-DE" dirty="0" err="1"/>
              <a:t>möglichkeiten</a:t>
            </a:r>
            <a:r>
              <a:rPr lang="de-DE" dirty="0"/>
              <a:t> wie genau loggen von containern außerhalb des Containers funktionieren kann</a:t>
            </a:r>
          </a:p>
        </p:txBody>
      </p:sp>
    </p:spTree>
    <p:extLst>
      <p:ext uri="{BB962C8B-B14F-4D97-AF65-F5344CB8AC3E}">
        <p14:creationId xmlns:p14="http://schemas.microsoft.com/office/powerpoint/2010/main" val="2258967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das auch außerhalb des </a:t>
            </a:r>
            <a:r>
              <a:rPr lang="de-DE" dirty="0" err="1"/>
              <a:t>containers</a:t>
            </a:r>
            <a:r>
              <a:rPr lang="de-DE" dirty="0"/>
              <a:t> mittels </a:t>
            </a:r>
            <a:r>
              <a:rPr lang="de-DE" dirty="0" err="1"/>
              <a:t>tmpfs</a:t>
            </a:r>
            <a:r>
              <a:rPr lang="de-DE" dirty="0"/>
              <a:t> mount gespeichert werden kann</a:t>
            </a:r>
          </a:p>
        </p:txBody>
      </p:sp>
    </p:spTree>
    <p:extLst>
      <p:ext uri="{BB962C8B-B14F-4D97-AF65-F5344CB8AC3E}">
        <p14:creationId xmlns:p14="http://schemas.microsoft.com/office/powerpoint/2010/main" val="834612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das </a:t>
            </a:r>
            <a:r>
              <a:rPr lang="de-DE" dirty="0" err="1"/>
              <a:t>programme</a:t>
            </a:r>
            <a:r>
              <a:rPr lang="de-DE" dirty="0"/>
              <a:t> oder </a:t>
            </a:r>
            <a:r>
              <a:rPr lang="de-DE" dirty="0" err="1"/>
              <a:t>tools</a:t>
            </a:r>
            <a:r>
              <a:rPr lang="de-DE" dirty="0"/>
              <a:t> die loggen speichern und außerhalb des </a:t>
            </a:r>
            <a:r>
              <a:rPr lang="de-DE" dirty="0" err="1"/>
              <a:t>containers</a:t>
            </a:r>
            <a:r>
              <a:rPr lang="de-DE" dirty="0"/>
              <a:t> senden am besten sind</a:t>
            </a:r>
          </a:p>
        </p:txBody>
      </p:sp>
    </p:spTree>
    <p:extLst>
      <p:ext uri="{BB962C8B-B14F-4D97-AF65-F5344CB8AC3E}">
        <p14:creationId xmlns:p14="http://schemas.microsoft.com/office/powerpoint/2010/main" val="151566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1991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3400847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456047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2552593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92931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0466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56537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937103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270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60375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948333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42164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687441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504098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378949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217187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959618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740964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4296115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46804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880125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36621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013678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789859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809630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9942204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59594366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800445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91059361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3431725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044414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132188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5830399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234909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2460673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65402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702117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30657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916089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606803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657498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63410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990858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8623129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05868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159468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88384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234998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428140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8220222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0921099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74055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898308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07488671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90598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67172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1553292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5196514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17349402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6139220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4641196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49653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1914593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911642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8445929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31822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5742528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0706393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378769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3428618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055020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7097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7343205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7548775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662655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7128045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5953125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34110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2471811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3903051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486718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539495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4143955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995662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756327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797568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3217138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3829566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7288318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1833769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3562029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75972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5871965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6209252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74027213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0928346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2148616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28275085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80764782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5895977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37384379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73765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434193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904829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460285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2439965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97872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149909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546664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8788527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5189904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69116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1603957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222809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6231027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9904106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2683677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0843619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45183694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807499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9120702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08346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69048106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8968074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5576713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6626210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493244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9468023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745000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022039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3276334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02945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78073622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79486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0507782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0280279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98970566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4529824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2164768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3707369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487426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599413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492274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0872033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6046679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293157088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43471646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91682201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316567169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29874529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189719228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57593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70221839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16485363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6327465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304540891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239223033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264848832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107318077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39975437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350966061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212186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375413507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299972296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376953287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19366312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229635680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53683365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68766998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35802148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41116672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080628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139936873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162017013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9532964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393266990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19405122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236829509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11921987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110203636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409304521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392552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367658115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185820871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164267269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360016455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108666248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142725381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173426634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265228913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56791309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5777758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123559755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4748200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415006209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43166564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2485890685"/>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264027799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331240166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3353976794"/>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30825303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1969743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318285008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315909979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83672809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156402507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73312133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387940799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239727187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1518223473"/>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420310215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3191676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15943467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76311775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248214066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244897229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7811351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117811057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413393627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378973451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138193507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18606535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03789834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64945221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74881624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199007106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1008734748"/>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121497020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245556842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94431986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126009616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25394010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3477737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33797477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1039913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85344329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47063533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94909654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350121195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21517709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127509581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8058866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7775654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394391336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327253155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40780573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98552954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210733935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100988472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28697186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3576954993"/>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9749180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410854034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202641923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437511899"/>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2423283523"/>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371866598"/>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292818276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62805880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169200200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157260526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19548754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3369756336"/>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26352594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312836184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368920373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95495838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84871537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4193880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353054057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18249961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3292805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141019325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266789114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57926816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56833578"/>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97284965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1833763103"/>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2445434528"/>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63744689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373604876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30383396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1135255075"/>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93130554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256315272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275381127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25758549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4285471244"/>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969871630"/>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355150748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210100120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21665520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88240396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3354568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627956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2.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2.xml"/><Relationship Id="rId21" Type="http://schemas.openxmlformats.org/officeDocument/2006/relationships/slideLayout" Target="../slideLayouts/slideLayout157.xml"/><Relationship Id="rId42" Type="http://schemas.openxmlformats.org/officeDocument/2006/relationships/slideLayout" Target="../slideLayouts/slideLayout178.xml"/><Relationship Id="rId47" Type="http://schemas.openxmlformats.org/officeDocument/2006/relationships/slideLayout" Target="../slideLayouts/slideLayout183.xml"/><Relationship Id="rId63" Type="http://schemas.openxmlformats.org/officeDocument/2006/relationships/slideLayout" Target="../slideLayouts/slideLayout199.xml"/><Relationship Id="rId68" Type="http://schemas.openxmlformats.org/officeDocument/2006/relationships/slideLayout" Target="../slideLayouts/slideLayout204.xml"/><Relationship Id="rId7" Type="http://schemas.openxmlformats.org/officeDocument/2006/relationships/slideLayout" Target="../slideLayouts/slideLayout14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9" Type="http://schemas.openxmlformats.org/officeDocument/2006/relationships/slideLayout" Target="../slideLayouts/slideLayout165.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40" Type="http://schemas.openxmlformats.org/officeDocument/2006/relationships/slideLayout" Target="../slideLayouts/slideLayout176.xml"/><Relationship Id="rId45" Type="http://schemas.openxmlformats.org/officeDocument/2006/relationships/slideLayout" Target="../slideLayouts/slideLayout181.xml"/><Relationship Id="rId53" Type="http://schemas.openxmlformats.org/officeDocument/2006/relationships/slideLayout" Target="../slideLayouts/slideLayout189.xml"/><Relationship Id="rId58" Type="http://schemas.openxmlformats.org/officeDocument/2006/relationships/slideLayout" Target="../slideLayouts/slideLayout194.xml"/><Relationship Id="rId66" Type="http://schemas.openxmlformats.org/officeDocument/2006/relationships/slideLayout" Target="../slideLayouts/slideLayout202.xml"/><Relationship Id="rId5" Type="http://schemas.openxmlformats.org/officeDocument/2006/relationships/slideLayout" Target="../slideLayouts/slideLayout141.xml"/><Relationship Id="rId61" Type="http://schemas.openxmlformats.org/officeDocument/2006/relationships/slideLayout" Target="../slideLayouts/slideLayout197.xml"/><Relationship Id="rId19" Type="http://schemas.openxmlformats.org/officeDocument/2006/relationships/slideLayout" Target="../slideLayouts/slideLayout15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43" Type="http://schemas.openxmlformats.org/officeDocument/2006/relationships/slideLayout" Target="../slideLayouts/slideLayout179.xml"/><Relationship Id="rId48" Type="http://schemas.openxmlformats.org/officeDocument/2006/relationships/slideLayout" Target="../slideLayouts/slideLayout184.xml"/><Relationship Id="rId56" Type="http://schemas.openxmlformats.org/officeDocument/2006/relationships/slideLayout" Target="../slideLayouts/slideLayout192.xml"/><Relationship Id="rId64" Type="http://schemas.openxmlformats.org/officeDocument/2006/relationships/slideLayout" Target="../slideLayouts/slideLayout200.xml"/><Relationship Id="rId69" Type="http://schemas.openxmlformats.org/officeDocument/2006/relationships/theme" Target="../theme/theme4.xml"/><Relationship Id="rId8" Type="http://schemas.openxmlformats.org/officeDocument/2006/relationships/slideLayout" Target="../slideLayouts/slideLayout144.xml"/><Relationship Id="rId51" Type="http://schemas.openxmlformats.org/officeDocument/2006/relationships/slideLayout" Target="../slideLayouts/slideLayout187.xml"/><Relationship Id="rId3" Type="http://schemas.openxmlformats.org/officeDocument/2006/relationships/slideLayout" Target="../slideLayouts/slideLayout139.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slideLayout" Target="../slideLayouts/slideLayout174.xml"/><Relationship Id="rId46" Type="http://schemas.openxmlformats.org/officeDocument/2006/relationships/slideLayout" Target="../slideLayouts/slideLayout182.xml"/><Relationship Id="rId59" Type="http://schemas.openxmlformats.org/officeDocument/2006/relationships/slideLayout" Target="../slideLayouts/slideLayout195.xml"/><Relationship Id="rId67" Type="http://schemas.openxmlformats.org/officeDocument/2006/relationships/slideLayout" Target="../slideLayouts/slideLayout203.xml"/><Relationship Id="rId20" Type="http://schemas.openxmlformats.org/officeDocument/2006/relationships/slideLayout" Target="../slideLayouts/slideLayout156.xml"/><Relationship Id="rId41" Type="http://schemas.openxmlformats.org/officeDocument/2006/relationships/slideLayout" Target="../slideLayouts/slideLayout177.xml"/><Relationship Id="rId54" Type="http://schemas.openxmlformats.org/officeDocument/2006/relationships/slideLayout" Target="../slideLayouts/slideLayout190.xml"/><Relationship Id="rId62" Type="http://schemas.openxmlformats.org/officeDocument/2006/relationships/slideLayout" Target="../slideLayouts/slideLayout19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49" Type="http://schemas.openxmlformats.org/officeDocument/2006/relationships/slideLayout" Target="../slideLayouts/slideLayout185.xml"/><Relationship Id="rId57" Type="http://schemas.openxmlformats.org/officeDocument/2006/relationships/slideLayout" Target="../slideLayouts/slideLayout193.xml"/><Relationship Id="rId10" Type="http://schemas.openxmlformats.org/officeDocument/2006/relationships/slideLayout" Target="../slideLayouts/slideLayout146.xml"/><Relationship Id="rId31" Type="http://schemas.openxmlformats.org/officeDocument/2006/relationships/slideLayout" Target="../slideLayouts/slideLayout167.xml"/><Relationship Id="rId44" Type="http://schemas.openxmlformats.org/officeDocument/2006/relationships/slideLayout" Target="../slideLayouts/slideLayout180.xml"/><Relationship Id="rId52" Type="http://schemas.openxmlformats.org/officeDocument/2006/relationships/slideLayout" Target="../slideLayouts/slideLayout188.xml"/><Relationship Id="rId60" Type="http://schemas.openxmlformats.org/officeDocument/2006/relationships/slideLayout" Target="../slideLayouts/slideLayout196.xml"/><Relationship Id="rId65" Type="http://schemas.openxmlformats.org/officeDocument/2006/relationships/slideLayout" Target="../slideLayouts/slideLayout201.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9" Type="http://schemas.openxmlformats.org/officeDocument/2006/relationships/slideLayout" Target="../slideLayouts/slideLayout175.xml"/><Relationship Id="rId34" Type="http://schemas.openxmlformats.org/officeDocument/2006/relationships/slideLayout" Target="../slideLayouts/slideLayout170.xml"/><Relationship Id="rId50" Type="http://schemas.openxmlformats.org/officeDocument/2006/relationships/slideLayout" Target="../slideLayouts/slideLayout186.xml"/><Relationship Id="rId55" Type="http://schemas.openxmlformats.org/officeDocument/2006/relationships/slideLayout" Target="../slideLayouts/slideLayout19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63" Type="http://schemas.openxmlformats.org/officeDocument/2006/relationships/slideLayout" Target="../slideLayouts/slideLayout267.xml"/><Relationship Id="rId68" Type="http://schemas.openxmlformats.org/officeDocument/2006/relationships/slideLayout" Target="../slideLayouts/slideLayout272.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66" Type="http://schemas.openxmlformats.org/officeDocument/2006/relationships/slideLayout" Target="../slideLayouts/slideLayout270.xml"/><Relationship Id="rId5" Type="http://schemas.openxmlformats.org/officeDocument/2006/relationships/slideLayout" Target="../slideLayouts/slideLayout209.xml"/><Relationship Id="rId61" Type="http://schemas.openxmlformats.org/officeDocument/2006/relationships/slideLayout" Target="../slideLayouts/slideLayout265.xml"/><Relationship Id="rId19" Type="http://schemas.openxmlformats.org/officeDocument/2006/relationships/slideLayout" Target="../slideLayouts/slideLayout22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64" Type="http://schemas.openxmlformats.org/officeDocument/2006/relationships/slideLayout" Target="../slideLayouts/slideLayout268.xml"/><Relationship Id="rId69" Type="http://schemas.openxmlformats.org/officeDocument/2006/relationships/theme" Target="../theme/theme5.xml"/><Relationship Id="rId8" Type="http://schemas.openxmlformats.org/officeDocument/2006/relationships/slideLayout" Target="../slideLayouts/slideLayout212.xml"/><Relationship Id="rId51" Type="http://schemas.openxmlformats.org/officeDocument/2006/relationships/slideLayout" Target="../slideLayouts/slideLayout255.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67" Type="http://schemas.openxmlformats.org/officeDocument/2006/relationships/slideLayout" Target="../slideLayouts/slideLayout271.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62" Type="http://schemas.openxmlformats.org/officeDocument/2006/relationships/slideLayout" Target="../slideLayouts/slideLayout26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10" Type="http://schemas.openxmlformats.org/officeDocument/2006/relationships/slideLayout" Target="../slideLayouts/slideLayout214.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slideLayout" Target="../slideLayouts/slideLayout264.xml"/><Relationship Id="rId65" Type="http://schemas.openxmlformats.org/officeDocument/2006/relationships/slideLayout" Target="../slideLayouts/slideLayout269.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9" Type="http://schemas.openxmlformats.org/officeDocument/2006/relationships/slideLayout" Target="../slideLayouts/slideLayout243.xml"/><Relationship Id="rId34" Type="http://schemas.openxmlformats.org/officeDocument/2006/relationships/slideLayout" Target="../slideLayouts/slideLayout238.xml"/><Relationship Id="rId50" Type="http://schemas.openxmlformats.org/officeDocument/2006/relationships/slideLayout" Target="../slideLayouts/slideLayout254.xml"/><Relationship Id="rId55" Type="http://schemas.openxmlformats.org/officeDocument/2006/relationships/slideLayout" Target="../slideLayouts/slideLayout25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98.xml"/><Relationship Id="rId21" Type="http://schemas.openxmlformats.org/officeDocument/2006/relationships/slideLayout" Target="../slideLayouts/slideLayout293.xml"/><Relationship Id="rId42" Type="http://schemas.openxmlformats.org/officeDocument/2006/relationships/slideLayout" Target="../slideLayouts/slideLayout314.xml"/><Relationship Id="rId47" Type="http://schemas.openxmlformats.org/officeDocument/2006/relationships/slideLayout" Target="../slideLayouts/slideLayout319.xml"/><Relationship Id="rId63" Type="http://schemas.openxmlformats.org/officeDocument/2006/relationships/slideLayout" Target="../slideLayouts/slideLayout335.xml"/><Relationship Id="rId68" Type="http://schemas.openxmlformats.org/officeDocument/2006/relationships/slideLayout" Target="../slideLayouts/slideLayout340.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9" Type="http://schemas.openxmlformats.org/officeDocument/2006/relationships/slideLayout" Target="../slideLayouts/slideLayout301.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37" Type="http://schemas.openxmlformats.org/officeDocument/2006/relationships/slideLayout" Target="../slideLayouts/slideLayout309.xml"/><Relationship Id="rId40" Type="http://schemas.openxmlformats.org/officeDocument/2006/relationships/slideLayout" Target="../slideLayouts/slideLayout312.xml"/><Relationship Id="rId45" Type="http://schemas.openxmlformats.org/officeDocument/2006/relationships/slideLayout" Target="../slideLayouts/slideLayout317.xml"/><Relationship Id="rId53" Type="http://schemas.openxmlformats.org/officeDocument/2006/relationships/slideLayout" Target="../slideLayouts/slideLayout325.xml"/><Relationship Id="rId58" Type="http://schemas.openxmlformats.org/officeDocument/2006/relationships/slideLayout" Target="../slideLayouts/slideLayout330.xml"/><Relationship Id="rId66" Type="http://schemas.openxmlformats.org/officeDocument/2006/relationships/slideLayout" Target="../slideLayouts/slideLayout338.xml"/><Relationship Id="rId74" Type="http://schemas.openxmlformats.org/officeDocument/2006/relationships/slideLayout" Target="../slideLayouts/slideLayout346.xml"/><Relationship Id="rId5" Type="http://schemas.openxmlformats.org/officeDocument/2006/relationships/slideLayout" Target="../slideLayouts/slideLayout277.xml"/><Relationship Id="rId61" Type="http://schemas.openxmlformats.org/officeDocument/2006/relationships/slideLayout" Target="../slideLayouts/slideLayout333.xml"/><Relationship Id="rId19" Type="http://schemas.openxmlformats.org/officeDocument/2006/relationships/slideLayout" Target="../slideLayouts/slideLayout29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slideLayout" Target="../slideLayouts/slideLayout307.xml"/><Relationship Id="rId43" Type="http://schemas.openxmlformats.org/officeDocument/2006/relationships/slideLayout" Target="../slideLayouts/slideLayout315.xml"/><Relationship Id="rId48" Type="http://schemas.openxmlformats.org/officeDocument/2006/relationships/slideLayout" Target="../slideLayouts/slideLayout320.xml"/><Relationship Id="rId56" Type="http://schemas.openxmlformats.org/officeDocument/2006/relationships/slideLayout" Target="../slideLayouts/slideLayout328.xml"/><Relationship Id="rId64" Type="http://schemas.openxmlformats.org/officeDocument/2006/relationships/slideLayout" Target="../slideLayouts/slideLayout336.xml"/><Relationship Id="rId69" Type="http://schemas.openxmlformats.org/officeDocument/2006/relationships/slideLayout" Target="../slideLayouts/slideLayout341.xml"/><Relationship Id="rId8" Type="http://schemas.openxmlformats.org/officeDocument/2006/relationships/slideLayout" Target="../slideLayouts/slideLayout280.xml"/><Relationship Id="rId51" Type="http://schemas.openxmlformats.org/officeDocument/2006/relationships/slideLayout" Target="../slideLayouts/slideLayout323.xml"/><Relationship Id="rId72" Type="http://schemas.openxmlformats.org/officeDocument/2006/relationships/slideLayout" Target="../slideLayouts/slideLayout344.xml"/><Relationship Id="rId3" Type="http://schemas.openxmlformats.org/officeDocument/2006/relationships/slideLayout" Target="../slideLayouts/slideLayout275.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38" Type="http://schemas.openxmlformats.org/officeDocument/2006/relationships/slideLayout" Target="../slideLayouts/slideLayout310.xml"/><Relationship Id="rId46" Type="http://schemas.openxmlformats.org/officeDocument/2006/relationships/slideLayout" Target="../slideLayouts/slideLayout318.xml"/><Relationship Id="rId59" Type="http://schemas.openxmlformats.org/officeDocument/2006/relationships/slideLayout" Target="../slideLayouts/slideLayout331.xml"/><Relationship Id="rId67" Type="http://schemas.openxmlformats.org/officeDocument/2006/relationships/slideLayout" Target="../slideLayouts/slideLayout339.xml"/><Relationship Id="rId20" Type="http://schemas.openxmlformats.org/officeDocument/2006/relationships/slideLayout" Target="../slideLayouts/slideLayout292.xml"/><Relationship Id="rId41" Type="http://schemas.openxmlformats.org/officeDocument/2006/relationships/slideLayout" Target="../slideLayouts/slideLayout313.xml"/><Relationship Id="rId54" Type="http://schemas.openxmlformats.org/officeDocument/2006/relationships/slideLayout" Target="../slideLayouts/slideLayout326.xml"/><Relationship Id="rId62" Type="http://schemas.openxmlformats.org/officeDocument/2006/relationships/slideLayout" Target="../slideLayouts/slideLayout334.xml"/><Relationship Id="rId70" Type="http://schemas.openxmlformats.org/officeDocument/2006/relationships/slideLayout" Target="../slideLayouts/slideLayout342.xml"/><Relationship Id="rId75" Type="http://schemas.openxmlformats.org/officeDocument/2006/relationships/theme" Target="../theme/theme6.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slideLayout" Target="../slideLayouts/slideLayout308.xml"/><Relationship Id="rId49" Type="http://schemas.openxmlformats.org/officeDocument/2006/relationships/slideLayout" Target="../slideLayouts/slideLayout321.xml"/><Relationship Id="rId57" Type="http://schemas.openxmlformats.org/officeDocument/2006/relationships/slideLayout" Target="../slideLayouts/slideLayout329.xml"/><Relationship Id="rId10" Type="http://schemas.openxmlformats.org/officeDocument/2006/relationships/slideLayout" Target="../slideLayouts/slideLayout282.xml"/><Relationship Id="rId31" Type="http://schemas.openxmlformats.org/officeDocument/2006/relationships/slideLayout" Target="../slideLayouts/slideLayout303.xml"/><Relationship Id="rId44" Type="http://schemas.openxmlformats.org/officeDocument/2006/relationships/slideLayout" Target="../slideLayouts/slideLayout316.xml"/><Relationship Id="rId52" Type="http://schemas.openxmlformats.org/officeDocument/2006/relationships/slideLayout" Target="../slideLayouts/slideLayout324.xml"/><Relationship Id="rId60" Type="http://schemas.openxmlformats.org/officeDocument/2006/relationships/slideLayout" Target="../slideLayouts/slideLayout332.xml"/><Relationship Id="rId65" Type="http://schemas.openxmlformats.org/officeDocument/2006/relationships/slideLayout" Target="../slideLayouts/slideLayout337.xml"/><Relationship Id="rId73" Type="http://schemas.openxmlformats.org/officeDocument/2006/relationships/slideLayout" Target="../slideLayouts/slideLayout345.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9" Type="http://schemas.openxmlformats.org/officeDocument/2006/relationships/slideLayout" Target="../slideLayouts/slideLayout311.xml"/><Relationship Id="rId34" Type="http://schemas.openxmlformats.org/officeDocument/2006/relationships/slideLayout" Target="../slideLayouts/slideLayout306.xml"/><Relationship Id="rId50" Type="http://schemas.openxmlformats.org/officeDocument/2006/relationships/slideLayout" Target="../slideLayouts/slideLayout322.xml"/><Relationship Id="rId55" Type="http://schemas.openxmlformats.org/officeDocument/2006/relationships/slideLayout" Target="../slideLayouts/slideLayout327.xml"/><Relationship Id="rId7" Type="http://schemas.openxmlformats.org/officeDocument/2006/relationships/slideLayout" Target="../slideLayouts/slideLayout279.xml"/><Relationship Id="rId71" Type="http://schemas.openxmlformats.org/officeDocument/2006/relationships/slideLayout" Target="../slideLayouts/slideLayout343.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72.xml"/><Relationship Id="rId21" Type="http://schemas.openxmlformats.org/officeDocument/2006/relationships/slideLayout" Target="../slideLayouts/slideLayout367.xml"/><Relationship Id="rId42" Type="http://schemas.openxmlformats.org/officeDocument/2006/relationships/slideLayout" Target="../slideLayouts/slideLayout388.xml"/><Relationship Id="rId47" Type="http://schemas.openxmlformats.org/officeDocument/2006/relationships/slideLayout" Target="../slideLayouts/slideLayout393.xml"/><Relationship Id="rId63" Type="http://schemas.openxmlformats.org/officeDocument/2006/relationships/slideLayout" Target="../slideLayouts/slideLayout409.xml"/><Relationship Id="rId68" Type="http://schemas.openxmlformats.org/officeDocument/2006/relationships/slideLayout" Target="../slideLayouts/slideLayout414.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9" Type="http://schemas.openxmlformats.org/officeDocument/2006/relationships/slideLayout" Target="../slideLayouts/slideLayout375.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slideLayout" Target="../slideLayouts/slideLayout383.xml"/><Relationship Id="rId40" Type="http://schemas.openxmlformats.org/officeDocument/2006/relationships/slideLayout" Target="../slideLayouts/slideLayout386.xml"/><Relationship Id="rId45" Type="http://schemas.openxmlformats.org/officeDocument/2006/relationships/slideLayout" Target="../slideLayouts/slideLayout391.xml"/><Relationship Id="rId53" Type="http://schemas.openxmlformats.org/officeDocument/2006/relationships/slideLayout" Target="../slideLayouts/slideLayout399.xml"/><Relationship Id="rId58" Type="http://schemas.openxmlformats.org/officeDocument/2006/relationships/slideLayout" Target="../slideLayouts/slideLayout404.xml"/><Relationship Id="rId66" Type="http://schemas.openxmlformats.org/officeDocument/2006/relationships/slideLayout" Target="../slideLayouts/slideLayout412.xml"/><Relationship Id="rId74" Type="http://schemas.openxmlformats.org/officeDocument/2006/relationships/slideLayout" Target="../slideLayouts/slideLayout420.xml"/><Relationship Id="rId5" Type="http://schemas.openxmlformats.org/officeDocument/2006/relationships/slideLayout" Target="../slideLayouts/slideLayout351.xml"/><Relationship Id="rId61" Type="http://schemas.openxmlformats.org/officeDocument/2006/relationships/slideLayout" Target="../slideLayouts/slideLayout407.xml"/><Relationship Id="rId19" Type="http://schemas.openxmlformats.org/officeDocument/2006/relationships/slideLayout" Target="../slideLayouts/slideLayout36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 Id="rId43" Type="http://schemas.openxmlformats.org/officeDocument/2006/relationships/slideLayout" Target="../slideLayouts/slideLayout389.xml"/><Relationship Id="rId48" Type="http://schemas.openxmlformats.org/officeDocument/2006/relationships/slideLayout" Target="../slideLayouts/slideLayout394.xml"/><Relationship Id="rId56" Type="http://schemas.openxmlformats.org/officeDocument/2006/relationships/slideLayout" Target="../slideLayouts/slideLayout402.xml"/><Relationship Id="rId64" Type="http://schemas.openxmlformats.org/officeDocument/2006/relationships/slideLayout" Target="../slideLayouts/slideLayout410.xml"/><Relationship Id="rId69" Type="http://schemas.openxmlformats.org/officeDocument/2006/relationships/slideLayout" Target="../slideLayouts/slideLayout415.xml"/><Relationship Id="rId8" Type="http://schemas.openxmlformats.org/officeDocument/2006/relationships/slideLayout" Target="../slideLayouts/slideLayout354.xml"/><Relationship Id="rId51" Type="http://schemas.openxmlformats.org/officeDocument/2006/relationships/slideLayout" Target="../slideLayouts/slideLayout397.xml"/><Relationship Id="rId72" Type="http://schemas.openxmlformats.org/officeDocument/2006/relationships/slideLayout" Target="../slideLayouts/slideLayout418.xml"/><Relationship Id="rId3" Type="http://schemas.openxmlformats.org/officeDocument/2006/relationships/slideLayout" Target="../slideLayouts/slideLayout349.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38" Type="http://schemas.openxmlformats.org/officeDocument/2006/relationships/slideLayout" Target="../slideLayouts/slideLayout384.xml"/><Relationship Id="rId46" Type="http://schemas.openxmlformats.org/officeDocument/2006/relationships/slideLayout" Target="../slideLayouts/slideLayout392.xml"/><Relationship Id="rId59" Type="http://schemas.openxmlformats.org/officeDocument/2006/relationships/slideLayout" Target="../slideLayouts/slideLayout405.xml"/><Relationship Id="rId67" Type="http://schemas.openxmlformats.org/officeDocument/2006/relationships/slideLayout" Target="../slideLayouts/slideLayout413.xml"/><Relationship Id="rId20" Type="http://schemas.openxmlformats.org/officeDocument/2006/relationships/slideLayout" Target="../slideLayouts/slideLayout366.xml"/><Relationship Id="rId41" Type="http://schemas.openxmlformats.org/officeDocument/2006/relationships/slideLayout" Target="../slideLayouts/slideLayout387.xml"/><Relationship Id="rId54" Type="http://schemas.openxmlformats.org/officeDocument/2006/relationships/slideLayout" Target="../slideLayouts/slideLayout400.xml"/><Relationship Id="rId62" Type="http://schemas.openxmlformats.org/officeDocument/2006/relationships/slideLayout" Target="../slideLayouts/slideLayout408.xml"/><Relationship Id="rId70" Type="http://schemas.openxmlformats.org/officeDocument/2006/relationships/slideLayout" Target="../slideLayouts/slideLayout416.xml"/><Relationship Id="rId75" Type="http://schemas.openxmlformats.org/officeDocument/2006/relationships/slideLayout" Target="../slideLayouts/slideLayout421.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slideLayout" Target="../slideLayouts/slideLayout382.xml"/><Relationship Id="rId49" Type="http://schemas.openxmlformats.org/officeDocument/2006/relationships/slideLayout" Target="../slideLayouts/slideLayout395.xml"/><Relationship Id="rId57" Type="http://schemas.openxmlformats.org/officeDocument/2006/relationships/slideLayout" Target="../slideLayouts/slideLayout403.xml"/><Relationship Id="rId10" Type="http://schemas.openxmlformats.org/officeDocument/2006/relationships/slideLayout" Target="../slideLayouts/slideLayout356.xml"/><Relationship Id="rId31" Type="http://schemas.openxmlformats.org/officeDocument/2006/relationships/slideLayout" Target="../slideLayouts/slideLayout377.xml"/><Relationship Id="rId44" Type="http://schemas.openxmlformats.org/officeDocument/2006/relationships/slideLayout" Target="../slideLayouts/slideLayout390.xml"/><Relationship Id="rId52" Type="http://schemas.openxmlformats.org/officeDocument/2006/relationships/slideLayout" Target="../slideLayouts/slideLayout398.xml"/><Relationship Id="rId60" Type="http://schemas.openxmlformats.org/officeDocument/2006/relationships/slideLayout" Target="../slideLayouts/slideLayout406.xml"/><Relationship Id="rId65" Type="http://schemas.openxmlformats.org/officeDocument/2006/relationships/slideLayout" Target="../slideLayouts/slideLayout411.xml"/><Relationship Id="rId73" Type="http://schemas.openxmlformats.org/officeDocument/2006/relationships/slideLayout" Target="../slideLayouts/slideLayout419.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9" Type="http://schemas.openxmlformats.org/officeDocument/2006/relationships/slideLayout" Target="../slideLayouts/slideLayout385.xml"/><Relationship Id="rId34" Type="http://schemas.openxmlformats.org/officeDocument/2006/relationships/slideLayout" Target="../slideLayouts/slideLayout380.xml"/><Relationship Id="rId50" Type="http://schemas.openxmlformats.org/officeDocument/2006/relationships/slideLayout" Target="../slideLayouts/slideLayout396.xml"/><Relationship Id="rId55" Type="http://schemas.openxmlformats.org/officeDocument/2006/relationships/slideLayout" Target="../slideLayouts/slideLayout401.xml"/><Relationship Id="rId76" Type="http://schemas.openxmlformats.org/officeDocument/2006/relationships/theme" Target="../theme/theme7.xml"/><Relationship Id="rId7" Type="http://schemas.openxmlformats.org/officeDocument/2006/relationships/slideLayout" Target="../slideLayouts/slideLayout353.xml"/><Relationship Id="rId71" Type="http://schemas.openxmlformats.org/officeDocument/2006/relationships/slideLayout" Target="../slideLayouts/slideLayout4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 id="2147483714" r:id="rId63"/>
    <p:sldLayoutId id="2147483715" r:id="rId64"/>
    <p:sldLayoutId id="2147483716" r:id="rId65"/>
    <p:sldLayoutId id="2147483717" r:id="rId66"/>
    <p:sldLayoutId id="2147483718" r:id="rId67"/>
    <p:sldLayoutId id="2147483719" r:id="rId68"/>
    <p:sldLayoutId id="2147483720" r:id="rId69"/>
    <p:sldLayoutId id="2147483721" r:id="rId70"/>
    <p:sldLayoutId id="2147483722" r:id="rId71"/>
    <p:sldLayoutId id="2147483723" r:id="rId72"/>
    <p:sldLayoutId id="2147483724" r:id="rId7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2" r:id="rId1"/>
    <p:sldLayoutId id="2147483750" r:id="rId2"/>
    <p:sldLayoutId id="2147483751" r:id="rId3"/>
    <p:sldLayoutId id="2147483753" r:id="rId4"/>
    <p:sldLayoutId id="2147483756" r:id="rId5"/>
    <p:sldLayoutId id="2147483758" r:id="rId6"/>
    <p:sldLayoutId id="2147483759" r:id="rId7"/>
    <p:sldLayoutId id="2147483761" r:id="rId8"/>
    <p:sldLayoutId id="2147483763" r:id="rId9"/>
    <p:sldLayoutId id="2147483764" r:id="rId10"/>
    <p:sldLayoutId id="2147483765" r:id="rId11"/>
    <p:sldLayoutId id="2147483766" r:id="rId12"/>
    <p:sldLayoutId id="2147483767" r:id="rId13"/>
    <p:sldLayoutId id="2147483768" r:id="rId14"/>
    <p:sldLayoutId id="2147483769" r:id="rId15"/>
    <p:sldLayoutId id="2147483771" r:id="rId16"/>
    <p:sldLayoutId id="2147483772" r:id="rId17"/>
    <p:sldLayoutId id="2147483773" r:id="rId18"/>
    <p:sldLayoutId id="2147483774" r:id="rId19"/>
    <p:sldLayoutId id="2147483775" r:id="rId20"/>
    <p:sldLayoutId id="2147483776" r:id="rId21"/>
    <p:sldLayoutId id="2147483777"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44030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946" r:id="rId6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07881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 id="2147483909" r:id="rId32"/>
    <p:sldLayoutId id="2147483910" r:id="rId33"/>
    <p:sldLayoutId id="2147483911" r:id="rId34"/>
    <p:sldLayoutId id="2147483912" r:id="rId35"/>
    <p:sldLayoutId id="2147483913" r:id="rId36"/>
    <p:sldLayoutId id="2147483914" r:id="rId37"/>
    <p:sldLayoutId id="2147483915" r:id="rId38"/>
    <p:sldLayoutId id="2147483916" r:id="rId39"/>
    <p:sldLayoutId id="2147483917" r:id="rId40"/>
    <p:sldLayoutId id="2147483918" r:id="rId41"/>
    <p:sldLayoutId id="2147483919" r:id="rId42"/>
    <p:sldLayoutId id="2147483920" r:id="rId43"/>
    <p:sldLayoutId id="2147483921" r:id="rId44"/>
    <p:sldLayoutId id="2147483922" r:id="rId45"/>
    <p:sldLayoutId id="2147483923" r:id="rId46"/>
    <p:sldLayoutId id="2147483924" r:id="rId47"/>
    <p:sldLayoutId id="2147483925" r:id="rId48"/>
    <p:sldLayoutId id="2147483926" r:id="rId49"/>
    <p:sldLayoutId id="2147483927" r:id="rId50"/>
    <p:sldLayoutId id="2147483928" r:id="rId51"/>
    <p:sldLayoutId id="2147483929" r:id="rId52"/>
    <p:sldLayoutId id="2147483930" r:id="rId53"/>
    <p:sldLayoutId id="2147483931" r:id="rId54"/>
    <p:sldLayoutId id="2147483932" r:id="rId55"/>
    <p:sldLayoutId id="2147483933" r:id="rId56"/>
    <p:sldLayoutId id="2147483934" r:id="rId57"/>
    <p:sldLayoutId id="2147483935" r:id="rId58"/>
    <p:sldLayoutId id="2147483936" r:id="rId59"/>
    <p:sldLayoutId id="2147483937" r:id="rId60"/>
    <p:sldLayoutId id="2147483938" r:id="rId61"/>
    <p:sldLayoutId id="2147483939" r:id="rId62"/>
    <p:sldLayoutId id="2147483940" r:id="rId63"/>
    <p:sldLayoutId id="2147483941" r:id="rId64"/>
    <p:sldLayoutId id="2147483942" r:id="rId65"/>
    <p:sldLayoutId id="2147483943" r:id="rId66"/>
    <p:sldLayoutId id="2147483944" r:id="rId67"/>
    <p:sldLayoutId id="2147483945" r:id="rId6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905536078"/>
      </p:ext>
    </p:extLst>
  </p:cSld>
  <p:clrMap bg1="lt1" tx1="dk1" bg2="dk2" tx2="lt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 id="2147483996" r:id="rId49"/>
    <p:sldLayoutId id="2147483997" r:id="rId50"/>
    <p:sldLayoutId id="2147483998" r:id="rId51"/>
    <p:sldLayoutId id="2147483999" r:id="rId52"/>
    <p:sldLayoutId id="2147484000" r:id="rId53"/>
    <p:sldLayoutId id="2147484001" r:id="rId54"/>
    <p:sldLayoutId id="2147484002" r:id="rId55"/>
    <p:sldLayoutId id="2147484003" r:id="rId56"/>
    <p:sldLayoutId id="2147484004" r:id="rId57"/>
    <p:sldLayoutId id="2147484005" r:id="rId58"/>
    <p:sldLayoutId id="2147484006" r:id="rId59"/>
    <p:sldLayoutId id="2147484007" r:id="rId60"/>
    <p:sldLayoutId id="2147484008" r:id="rId61"/>
    <p:sldLayoutId id="2147484009" r:id="rId62"/>
    <p:sldLayoutId id="2147484010" r:id="rId63"/>
    <p:sldLayoutId id="2147484011" r:id="rId64"/>
    <p:sldLayoutId id="2147484012" r:id="rId65"/>
    <p:sldLayoutId id="2147484013" r:id="rId66"/>
    <p:sldLayoutId id="2147484014" r:id="rId67"/>
    <p:sldLayoutId id="2147484015" r:id="rId68"/>
    <p:sldLayoutId id="2147484016" r:id="rId69"/>
    <p:sldLayoutId id="2147484017" r:id="rId70"/>
    <p:sldLayoutId id="2147484018" r:id="rId71"/>
    <p:sldLayoutId id="2147484019" r:id="rId72"/>
    <p:sldLayoutId id="2147484020" r:id="rId73"/>
    <p:sldLayoutId id="2147484021" r:id="rId7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630588805"/>
      </p:ext>
    </p:extLst>
  </p:cSld>
  <p:clrMap bg1="lt1" tx1="dk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4045" r:id="rId23"/>
    <p:sldLayoutId id="2147484046" r:id="rId24"/>
    <p:sldLayoutId id="2147484047" r:id="rId25"/>
    <p:sldLayoutId id="2147484048" r:id="rId26"/>
    <p:sldLayoutId id="2147484049" r:id="rId27"/>
    <p:sldLayoutId id="2147484050" r:id="rId28"/>
    <p:sldLayoutId id="2147484051" r:id="rId29"/>
    <p:sldLayoutId id="2147484052" r:id="rId30"/>
    <p:sldLayoutId id="2147484053" r:id="rId31"/>
    <p:sldLayoutId id="2147484054" r:id="rId32"/>
    <p:sldLayoutId id="2147484055" r:id="rId33"/>
    <p:sldLayoutId id="2147484056"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077" r:id="rId55"/>
    <p:sldLayoutId id="2147484078" r:id="rId56"/>
    <p:sldLayoutId id="2147484079" r:id="rId57"/>
    <p:sldLayoutId id="2147484080" r:id="rId58"/>
    <p:sldLayoutId id="2147484081" r:id="rId59"/>
    <p:sldLayoutId id="2147484082" r:id="rId60"/>
    <p:sldLayoutId id="2147484083" r:id="rId61"/>
    <p:sldLayoutId id="2147484084" r:id="rId62"/>
    <p:sldLayoutId id="2147484085" r:id="rId63"/>
    <p:sldLayoutId id="2147484086" r:id="rId64"/>
    <p:sldLayoutId id="2147484087" r:id="rId65"/>
    <p:sldLayoutId id="2147484088" r:id="rId66"/>
    <p:sldLayoutId id="2147484089" r:id="rId67"/>
    <p:sldLayoutId id="2147484090" r:id="rId68"/>
    <p:sldLayoutId id="2147484091" r:id="rId69"/>
    <p:sldLayoutId id="2147484092" r:id="rId70"/>
    <p:sldLayoutId id="2147484093" r:id="rId71"/>
    <p:sldLayoutId id="2147484094" r:id="rId72"/>
    <p:sldLayoutId id="2147484095" r:id="rId73"/>
    <p:sldLayoutId id="2147484096" r:id="rId74"/>
    <p:sldLayoutId id="2147484097"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4.xml"/></Relationships>
</file>

<file path=ppt/slides/_rels/slide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9.xml"/></Relationships>
</file>

<file path=ppt/slides/_rels/slide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47.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4.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85.xml"/><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85.xml"/><Relationship Id="rId5" Type="http://schemas.openxmlformats.org/officeDocument/2006/relationships/image" Target="../media/image39.jp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85.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4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4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54.xml"/></Relationships>
</file>

<file path=ppt/slides/_rels/slide2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png"/><Relationship Id="rId1" Type="http://schemas.openxmlformats.org/officeDocument/2006/relationships/slideLayout" Target="../slideLayouts/slideLayout137.xml"/><Relationship Id="rId5" Type="http://schemas.openxmlformats.org/officeDocument/2006/relationships/image" Target="../media/image20.jp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5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7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49.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48.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44.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49.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44.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4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8.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9.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73.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9.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4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7.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4.xml"/><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4.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90.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4.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151.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7.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54.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90.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90.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9.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7.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9.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7.xml"/></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51.xml"/><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9.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4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7.xml"/></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44.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9.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1.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3704944"/>
            <a:ext cx="5905995" cy="1566097"/>
            <a:chOff x="544513" y="1948611"/>
            <a:chExt cx="5905995" cy="1566097"/>
          </a:xfrm>
        </p:grpSpPr>
        <p:sp>
          <p:nvSpPr>
            <p:cNvPr id="9" name="Rechteck 8">
              <a:extLst>
                <a:ext uri="{FF2B5EF4-FFF2-40B4-BE49-F238E27FC236}">
                  <a16:creationId xmlns:a16="http://schemas.microsoft.com/office/drawing/2014/main" id="{151C7BAD-C866-45EE-A5A5-4445B8333253}"/>
                </a:ext>
              </a:extLst>
            </p:cNvPr>
            <p:cNvSpPr/>
            <p:nvPr/>
          </p:nvSpPr>
          <p:spPr>
            <a:xfrm>
              <a:off x="544513" y="1948611"/>
              <a:ext cx="590599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Kubernetes</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742601"/>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1</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grpSp>
        <p:nvGrpSpPr>
          <p:cNvPr id="2" name="Группа 1"/>
          <p:cNvGrpSpPr/>
          <p:nvPr/>
        </p:nvGrpSpPr>
        <p:grpSpPr>
          <a:xfrm>
            <a:off x="815414" y="2105724"/>
            <a:ext cx="5200188" cy="1091310"/>
            <a:chOff x="611560" y="1579292"/>
            <a:chExt cx="3900141" cy="818482"/>
          </a:xfrm>
        </p:grpSpPr>
        <p:sp>
          <p:nvSpPr>
            <p:cNvPr id="6" name="TextBox 5"/>
            <p:cNvSpPr txBox="1"/>
            <p:nvPr/>
          </p:nvSpPr>
          <p:spPr>
            <a:xfrm>
              <a:off x="1055317" y="1894079"/>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Unterlagen, Präsentationen, Handouts und Code Beispiele werden wären des Seminars ausgeteilt wenn Sie benötigt werden. Am Ende des Seminars werden alle Unterlagen gesammelt ausgegeben.</a:t>
              </a:r>
            </a:p>
          </p:txBody>
        </p:sp>
        <p:sp>
          <p:nvSpPr>
            <p:cNvPr id="7" name="TextBox 6"/>
            <p:cNvSpPr txBox="1"/>
            <p:nvPr/>
          </p:nvSpPr>
          <p:spPr>
            <a:xfrm>
              <a:off x="1055317" y="1579292"/>
              <a:ext cx="78531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Unterlagen</a:t>
              </a:r>
            </a:p>
          </p:txBody>
        </p:sp>
        <p:grpSp>
          <p:nvGrpSpPr>
            <p:cNvPr id="8" name="Группа 7"/>
            <p:cNvGrpSpPr/>
            <p:nvPr/>
          </p:nvGrpSpPr>
          <p:grpSpPr>
            <a:xfrm>
              <a:off x="611560" y="1582580"/>
              <a:ext cx="268931" cy="289100"/>
              <a:chOff x="3173295" y="3583792"/>
              <a:chExt cx="382962" cy="411684"/>
            </a:xfrm>
            <a:solidFill>
              <a:schemeClr val="bg1"/>
            </a:solidFill>
          </p:grpSpPr>
          <p:sp>
            <p:nvSpPr>
              <p:cNvPr id="9"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2"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3"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 name="Группа 2"/>
          <p:cNvGrpSpPr/>
          <p:nvPr/>
        </p:nvGrpSpPr>
        <p:grpSpPr>
          <a:xfrm>
            <a:off x="853201" y="3545886"/>
            <a:ext cx="5162400" cy="975403"/>
            <a:chOff x="639901" y="2659412"/>
            <a:chExt cx="3871800" cy="731552"/>
          </a:xfrm>
        </p:grpSpPr>
        <p:sp>
          <p:nvSpPr>
            <p:cNvPr id="14" name="TextBox 13"/>
            <p:cNvSpPr txBox="1"/>
            <p:nvPr/>
          </p:nvSpPr>
          <p:spPr>
            <a:xfrm>
              <a:off x="1055317" y="3037406"/>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Nach dem jedem Seminar Tag und am Ende des Seminares können Ideen sowie Tipps an mich gegeben werden inwiefern das Seminar verbessert werden kann. </a:t>
              </a:r>
            </a:p>
          </p:txBody>
        </p:sp>
        <p:sp>
          <p:nvSpPr>
            <p:cNvPr id="15" name="TextBox 14"/>
            <p:cNvSpPr txBox="1"/>
            <p:nvPr/>
          </p:nvSpPr>
          <p:spPr>
            <a:xfrm>
              <a:off x="1055317" y="2722619"/>
              <a:ext cx="83700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Ideen &amp; Tipps</a:t>
              </a:r>
            </a:p>
          </p:txBody>
        </p:sp>
        <p:grpSp>
          <p:nvGrpSpPr>
            <p:cNvPr id="16" name="Группа 15"/>
            <p:cNvGrpSpPr/>
            <p:nvPr/>
          </p:nvGrpSpPr>
          <p:grpSpPr>
            <a:xfrm>
              <a:off x="639901" y="2659412"/>
              <a:ext cx="212249" cy="323608"/>
              <a:chOff x="5715203" y="1081378"/>
              <a:chExt cx="266876" cy="406896"/>
            </a:xfrm>
            <a:solidFill>
              <a:schemeClr val="bg1"/>
            </a:solidFill>
          </p:grpSpPr>
          <p:sp>
            <p:nvSpPr>
              <p:cNvPr id="17" name="Freeform 46"/>
              <p:cNvSpPr>
                <a:spLocks noChangeArrowheads="1"/>
              </p:cNvSpPr>
              <p:nvPr/>
            </p:nvSpPr>
            <p:spPr bwMode="auto">
              <a:xfrm>
                <a:off x="5715203" y="1081378"/>
                <a:ext cx="266876" cy="309959"/>
              </a:xfrm>
              <a:custGeom>
                <a:avLst/>
                <a:gdLst>
                  <a:gd name="T0" fmla="*/ 482 w 983"/>
                  <a:gd name="T1" fmla="*/ 1142 h 1143"/>
                  <a:gd name="T2" fmla="*/ 482 w 983"/>
                  <a:gd name="T3" fmla="*/ 1142 h 1143"/>
                  <a:gd name="T4" fmla="*/ 0 w 983"/>
                  <a:gd name="T5" fmla="*/ 428 h 1143"/>
                  <a:gd name="T6" fmla="*/ 482 w 983"/>
                  <a:gd name="T7" fmla="*/ 0 h 1143"/>
                  <a:gd name="T8" fmla="*/ 982 w 983"/>
                  <a:gd name="T9" fmla="*/ 428 h 1143"/>
                  <a:gd name="T10" fmla="*/ 482 w 983"/>
                  <a:gd name="T11" fmla="*/ 1142 h 1143"/>
                  <a:gd name="T12" fmla="*/ 482 w 983"/>
                  <a:gd name="T13" fmla="*/ 71 h 1143"/>
                  <a:gd name="T14" fmla="*/ 482 w 983"/>
                  <a:gd name="T15" fmla="*/ 71 h 1143"/>
                  <a:gd name="T16" fmla="*/ 72 w 983"/>
                  <a:gd name="T17" fmla="*/ 428 h 1143"/>
                  <a:gd name="T18" fmla="*/ 482 w 983"/>
                  <a:gd name="T19" fmla="*/ 1070 h 1143"/>
                  <a:gd name="T20" fmla="*/ 910 w 983"/>
                  <a:gd name="T21" fmla="*/ 428 h 1143"/>
                  <a:gd name="T22" fmla="*/ 482 w 983"/>
                  <a:gd name="T23" fmla="*/ 7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3" h="1143">
                    <a:moveTo>
                      <a:pt x="482" y="1142"/>
                    </a:moveTo>
                    <a:lnTo>
                      <a:pt x="482" y="1142"/>
                    </a:lnTo>
                    <a:cubicBezTo>
                      <a:pt x="214" y="1142"/>
                      <a:pt x="0" y="714"/>
                      <a:pt x="0" y="428"/>
                    </a:cubicBezTo>
                    <a:cubicBezTo>
                      <a:pt x="0" y="178"/>
                      <a:pt x="197" y="0"/>
                      <a:pt x="482" y="0"/>
                    </a:cubicBezTo>
                    <a:cubicBezTo>
                      <a:pt x="785" y="0"/>
                      <a:pt x="982" y="178"/>
                      <a:pt x="982" y="428"/>
                    </a:cubicBezTo>
                    <a:cubicBezTo>
                      <a:pt x="982" y="714"/>
                      <a:pt x="750" y="1142"/>
                      <a:pt x="482" y="1142"/>
                    </a:cubicBezTo>
                    <a:close/>
                    <a:moveTo>
                      <a:pt x="482" y="71"/>
                    </a:moveTo>
                    <a:lnTo>
                      <a:pt x="482" y="71"/>
                    </a:lnTo>
                    <a:cubicBezTo>
                      <a:pt x="286" y="71"/>
                      <a:pt x="72" y="196"/>
                      <a:pt x="72" y="428"/>
                    </a:cubicBezTo>
                    <a:cubicBezTo>
                      <a:pt x="72" y="678"/>
                      <a:pt x="268" y="1070"/>
                      <a:pt x="482" y="1070"/>
                    </a:cubicBezTo>
                    <a:cubicBezTo>
                      <a:pt x="714" y="1070"/>
                      <a:pt x="910" y="678"/>
                      <a:pt x="910" y="428"/>
                    </a:cubicBezTo>
                    <a:cubicBezTo>
                      <a:pt x="910" y="196"/>
                      <a:pt x="696" y="71"/>
                      <a:pt x="482" y="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8" name="Freeform 47"/>
              <p:cNvSpPr>
                <a:spLocks noChangeArrowheads="1"/>
              </p:cNvSpPr>
              <p:nvPr/>
            </p:nvSpPr>
            <p:spPr bwMode="auto">
              <a:xfrm>
                <a:off x="5772647" y="1400911"/>
                <a:ext cx="146004" cy="87363"/>
              </a:xfrm>
              <a:custGeom>
                <a:avLst/>
                <a:gdLst>
                  <a:gd name="T0" fmla="*/ 339 w 537"/>
                  <a:gd name="T1" fmla="*/ 321 h 322"/>
                  <a:gd name="T2" fmla="*/ 339 w 537"/>
                  <a:gd name="T3" fmla="*/ 321 h 322"/>
                  <a:gd name="T4" fmla="*/ 197 w 537"/>
                  <a:gd name="T5" fmla="*/ 321 h 322"/>
                  <a:gd name="T6" fmla="*/ 54 w 537"/>
                  <a:gd name="T7" fmla="*/ 179 h 322"/>
                  <a:gd name="T8" fmla="*/ 0 w 537"/>
                  <a:gd name="T9" fmla="*/ 54 h 322"/>
                  <a:gd name="T10" fmla="*/ 0 w 537"/>
                  <a:gd name="T11" fmla="*/ 18 h 322"/>
                  <a:gd name="T12" fmla="*/ 36 w 537"/>
                  <a:gd name="T13" fmla="*/ 0 h 322"/>
                  <a:gd name="T14" fmla="*/ 500 w 537"/>
                  <a:gd name="T15" fmla="*/ 0 h 322"/>
                  <a:gd name="T16" fmla="*/ 536 w 537"/>
                  <a:gd name="T17" fmla="*/ 18 h 322"/>
                  <a:gd name="T18" fmla="*/ 536 w 537"/>
                  <a:gd name="T19" fmla="*/ 54 h 322"/>
                  <a:gd name="T20" fmla="*/ 482 w 537"/>
                  <a:gd name="T21" fmla="*/ 179 h 322"/>
                  <a:gd name="T22" fmla="*/ 339 w 537"/>
                  <a:gd name="T23" fmla="*/ 321 h 322"/>
                  <a:gd name="T24" fmla="*/ 90 w 537"/>
                  <a:gd name="T25" fmla="*/ 71 h 322"/>
                  <a:gd name="T26" fmla="*/ 90 w 537"/>
                  <a:gd name="T27" fmla="*/ 71 h 322"/>
                  <a:gd name="T28" fmla="*/ 125 w 537"/>
                  <a:gd name="T29" fmla="*/ 161 h 322"/>
                  <a:gd name="T30" fmla="*/ 125 w 537"/>
                  <a:gd name="T31" fmla="*/ 179 h 322"/>
                  <a:gd name="T32" fmla="*/ 197 w 537"/>
                  <a:gd name="T33" fmla="*/ 250 h 322"/>
                  <a:gd name="T34" fmla="*/ 339 w 537"/>
                  <a:gd name="T35" fmla="*/ 250 h 322"/>
                  <a:gd name="T36" fmla="*/ 411 w 537"/>
                  <a:gd name="T37" fmla="*/ 179 h 322"/>
                  <a:gd name="T38" fmla="*/ 411 w 537"/>
                  <a:gd name="T39" fmla="*/ 161 h 322"/>
                  <a:gd name="T40" fmla="*/ 447 w 537"/>
                  <a:gd name="T41" fmla="*/ 71 h 322"/>
                  <a:gd name="T42" fmla="*/ 90 w 537"/>
                  <a:gd name="T43" fmla="*/ 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322">
                    <a:moveTo>
                      <a:pt x="339" y="321"/>
                    </a:moveTo>
                    <a:lnTo>
                      <a:pt x="339" y="321"/>
                    </a:lnTo>
                    <a:cubicBezTo>
                      <a:pt x="197" y="321"/>
                      <a:pt x="197" y="321"/>
                      <a:pt x="197" y="321"/>
                    </a:cubicBezTo>
                    <a:cubicBezTo>
                      <a:pt x="125" y="321"/>
                      <a:pt x="54" y="250"/>
                      <a:pt x="54" y="179"/>
                    </a:cubicBezTo>
                    <a:cubicBezTo>
                      <a:pt x="0" y="54"/>
                      <a:pt x="0" y="54"/>
                      <a:pt x="0" y="54"/>
                    </a:cubicBezTo>
                    <a:cubicBezTo>
                      <a:pt x="0" y="36"/>
                      <a:pt x="0" y="36"/>
                      <a:pt x="0" y="18"/>
                    </a:cubicBezTo>
                    <a:cubicBezTo>
                      <a:pt x="19" y="18"/>
                      <a:pt x="19" y="0"/>
                      <a:pt x="36" y="0"/>
                    </a:cubicBezTo>
                    <a:cubicBezTo>
                      <a:pt x="500" y="0"/>
                      <a:pt x="500" y="0"/>
                      <a:pt x="500" y="0"/>
                    </a:cubicBezTo>
                    <a:cubicBezTo>
                      <a:pt x="518" y="0"/>
                      <a:pt x="536" y="18"/>
                      <a:pt x="536" y="18"/>
                    </a:cubicBezTo>
                    <a:cubicBezTo>
                      <a:pt x="536" y="36"/>
                      <a:pt x="536" y="36"/>
                      <a:pt x="536" y="54"/>
                    </a:cubicBezTo>
                    <a:cubicBezTo>
                      <a:pt x="482" y="179"/>
                      <a:pt x="482" y="179"/>
                      <a:pt x="482" y="179"/>
                    </a:cubicBezTo>
                    <a:cubicBezTo>
                      <a:pt x="482" y="250"/>
                      <a:pt x="411" y="321"/>
                      <a:pt x="339" y="321"/>
                    </a:cubicBezTo>
                    <a:close/>
                    <a:moveTo>
                      <a:pt x="90" y="71"/>
                    </a:moveTo>
                    <a:lnTo>
                      <a:pt x="90" y="71"/>
                    </a:lnTo>
                    <a:cubicBezTo>
                      <a:pt x="125" y="161"/>
                      <a:pt x="125" y="161"/>
                      <a:pt x="125" y="161"/>
                    </a:cubicBezTo>
                    <a:lnTo>
                      <a:pt x="125" y="179"/>
                    </a:lnTo>
                    <a:cubicBezTo>
                      <a:pt x="125" y="214"/>
                      <a:pt x="161" y="250"/>
                      <a:pt x="197" y="250"/>
                    </a:cubicBezTo>
                    <a:cubicBezTo>
                      <a:pt x="339" y="250"/>
                      <a:pt x="339" y="250"/>
                      <a:pt x="339" y="250"/>
                    </a:cubicBezTo>
                    <a:cubicBezTo>
                      <a:pt x="375" y="250"/>
                      <a:pt x="411" y="214"/>
                      <a:pt x="411" y="179"/>
                    </a:cubicBezTo>
                    <a:lnTo>
                      <a:pt x="411" y="161"/>
                    </a:lnTo>
                    <a:cubicBezTo>
                      <a:pt x="447" y="71"/>
                      <a:pt x="447" y="71"/>
                      <a:pt x="447" y="71"/>
                    </a:cubicBezTo>
                    <a:lnTo>
                      <a:pt x="9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9" name="Freeform 48"/>
              <p:cNvSpPr>
                <a:spLocks noChangeArrowheads="1"/>
              </p:cNvSpPr>
              <p:nvPr/>
            </p:nvSpPr>
            <p:spPr bwMode="auto">
              <a:xfrm>
                <a:off x="5788204" y="1439207"/>
                <a:ext cx="111299" cy="19148"/>
              </a:xfrm>
              <a:custGeom>
                <a:avLst/>
                <a:gdLst>
                  <a:gd name="T0" fmla="*/ 375 w 411"/>
                  <a:gd name="T1" fmla="*/ 71 h 72"/>
                  <a:gd name="T2" fmla="*/ 375 w 411"/>
                  <a:gd name="T3" fmla="*/ 71 h 72"/>
                  <a:gd name="T4" fmla="*/ 36 w 411"/>
                  <a:gd name="T5" fmla="*/ 71 h 72"/>
                  <a:gd name="T6" fmla="*/ 0 w 411"/>
                  <a:gd name="T7" fmla="*/ 36 h 72"/>
                  <a:gd name="T8" fmla="*/ 36 w 411"/>
                  <a:gd name="T9" fmla="*/ 0 h 72"/>
                  <a:gd name="T10" fmla="*/ 375 w 411"/>
                  <a:gd name="T11" fmla="*/ 0 h 72"/>
                  <a:gd name="T12" fmla="*/ 410 w 411"/>
                  <a:gd name="T13" fmla="*/ 36 h 72"/>
                  <a:gd name="T14" fmla="*/ 375 w 411"/>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72">
                    <a:moveTo>
                      <a:pt x="375" y="71"/>
                    </a:moveTo>
                    <a:lnTo>
                      <a:pt x="375" y="71"/>
                    </a:lnTo>
                    <a:cubicBezTo>
                      <a:pt x="36" y="71"/>
                      <a:pt x="36" y="71"/>
                      <a:pt x="36" y="71"/>
                    </a:cubicBezTo>
                    <a:cubicBezTo>
                      <a:pt x="18" y="71"/>
                      <a:pt x="0" y="53"/>
                      <a:pt x="0" y="36"/>
                    </a:cubicBezTo>
                    <a:cubicBezTo>
                      <a:pt x="0" y="18"/>
                      <a:pt x="18" y="0"/>
                      <a:pt x="36" y="0"/>
                    </a:cubicBezTo>
                    <a:cubicBezTo>
                      <a:pt x="375" y="0"/>
                      <a:pt x="375" y="0"/>
                      <a:pt x="375" y="0"/>
                    </a:cubicBezTo>
                    <a:cubicBezTo>
                      <a:pt x="393" y="0"/>
                      <a:pt x="410" y="18"/>
                      <a:pt x="410" y="36"/>
                    </a:cubicBezTo>
                    <a:cubicBezTo>
                      <a:pt x="410" y="53"/>
                      <a:pt x="393" y="71"/>
                      <a:pt x="375" y="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0" name="Freeform 49"/>
              <p:cNvSpPr>
                <a:spLocks noChangeArrowheads="1"/>
              </p:cNvSpPr>
              <p:nvPr/>
            </p:nvSpPr>
            <p:spPr bwMode="auto">
              <a:xfrm>
                <a:off x="5836075" y="1226185"/>
                <a:ext cx="92151" cy="155578"/>
              </a:xfrm>
              <a:custGeom>
                <a:avLst/>
                <a:gdLst>
                  <a:gd name="T0" fmla="*/ 35 w 339"/>
                  <a:gd name="T1" fmla="*/ 571 h 572"/>
                  <a:gd name="T2" fmla="*/ 35 w 339"/>
                  <a:gd name="T3" fmla="*/ 571 h 572"/>
                  <a:gd name="T4" fmla="*/ 0 w 339"/>
                  <a:gd name="T5" fmla="*/ 553 h 572"/>
                  <a:gd name="T6" fmla="*/ 17 w 339"/>
                  <a:gd name="T7" fmla="*/ 518 h 572"/>
                  <a:gd name="T8" fmla="*/ 267 w 339"/>
                  <a:gd name="T9" fmla="*/ 36 h 572"/>
                  <a:gd name="T10" fmla="*/ 303 w 339"/>
                  <a:gd name="T11" fmla="*/ 0 h 572"/>
                  <a:gd name="T12" fmla="*/ 338 w 339"/>
                  <a:gd name="T13" fmla="*/ 36 h 572"/>
                  <a:gd name="T14" fmla="*/ 53 w 339"/>
                  <a:gd name="T15" fmla="*/ 571 h 572"/>
                  <a:gd name="T16" fmla="*/ 35 w 339"/>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572">
                    <a:moveTo>
                      <a:pt x="35" y="571"/>
                    </a:moveTo>
                    <a:lnTo>
                      <a:pt x="35" y="571"/>
                    </a:lnTo>
                    <a:cubicBezTo>
                      <a:pt x="17" y="571"/>
                      <a:pt x="17" y="571"/>
                      <a:pt x="0" y="553"/>
                    </a:cubicBezTo>
                    <a:cubicBezTo>
                      <a:pt x="0" y="535"/>
                      <a:pt x="0" y="518"/>
                      <a:pt x="17" y="518"/>
                    </a:cubicBezTo>
                    <a:cubicBezTo>
                      <a:pt x="160" y="446"/>
                      <a:pt x="267" y="196"/>
                      <a:pt x="267" y="36"/>
                    </a:cubicBezTo>
                    <a:cubicBezTo>
                      <a:pt x="267" y="18"/>
                      <a:pt x="285" y="0"/>
                      <a:pt x="303" y="0"/>
                    </a:cubicBezTo>
                    <a:cubicBezTo>
                      <a:pt x="321" y="0"/>
                      <a:pt x="338" y="18"/>
                      <a:pt x="338" y="36"/>
                    </a:cubicBezTo>
                    <a:cubicBezTo>
                      <a:pt x="338" y="232"/>
                      <a:pt x="214" y="499"/>
                      <a:pt x="53" y="571"/>
                    </a:cubicBezTo>
                    <a:lnTo>
                      <a:pt x="35" y="5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1" name="Freeform 50"/>
              <p:cNvSpPr>
                <a:spLocks noChangeArrowheads="1"/>
              </p:cNvSpPr>
              <p:nvPr/>
            </p:nvSpPr>
            <p:spPr bwMode="auto">
              <a:xfrm>
                <a:off x="5767860" y="1226185"/>
                <a:ext cx="92150" cy="155578"/>
              </a:xfrm>
              <a:custGeom>
                <a:avLst/>
                <a:gdLst>
                  <a:gd name="T0" fmla="*/ 303 w 340"/>
                  <a:gd name="T1" fmla="*/ 571 h 572"/>
                  <a:gd name="T2" fmla="*/ 303 w 340"/>
                  <a:gd name="T3" fmla="*/ 571 h 572"/>
                  <a:gd name="T4" fmla="*/ 285 w 340"/>
                  <a:gd name="T5" fmla="*/ 571 h 572"/>
                  <a:gd name="T6" fmla="*/ 0 w 340"/>
                  <a:gd name="T7" fmla="*/ 36 h 572"/>
                  <a:gd name="T8" fmla="*/ 36 w 340"/>
                  <a:gd name="T9" fmla="*/ 0 h 572"/>
                  <a:gd name="T10" fmla="*/ 71 w 340"/>
                  <a:gd name="T11" fmla="*/ 36 h 572"/>
                  <a:gd name="T12" fmla="*/ 321 w 340"/>
                  <a:gd name="T13" fmla="*/ 518 h 572"/>
                  <a:gd name="T14" fmla="*/ 339 w 340"/>
                  <a:gd name="T15" fmla="*/ 553 h 572"/>
                  <a:gd name="T16" fmla="*/ 303 w 340"/>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72">
                    <a:moveTo>
                      <a:pt x="303" y="571"/>
                    </a:moveTo>
                    <a:lnTo>
                      <a:pt x="303" y="571"/>
                    </a:lnTo>
                    <a:cubicBezTo>
                      <a:pt x="303" y="571"/>
                      <a:pt x="303" y="571"/>
                      <a:pt x="285" y="571"/>
                    </a:cubicBezTo>
                    <a:cubicBezTo>
                      <a:pt x="125" y="499"/>
                      <a:pt x="0" y="232"/>
                      <a:pt x="0" y="36"/>
                    </a:cubicBezTo>
                    <a:cubicBezTo>
                      <a:pt x="0" y="18"/>
                      <a:pt x="17" y="0"/>
                      <a:pt x="36" y="0"/>
                    </a:cubicBezTo>
                    <a:cubicBezTo>
                      <a:pt x="53" y="0"/>
                      <a:pt x="71" y="18"/>
                      <a:pt x="71" y="36"/>
                    </a:cubicBezTo>
                    <a:cubicBezTo>
                      <a:pt x="71" y="196"/>
                      <a:pt x="178" y="446"/>
                      <a:pt x="321" y="518"/>
                    </a:cubicBezTo>
                    <a:cubicBezTo>
                      <a:pt x="339" y="518"/>
                      <a:pt x="339" y="535"/>
                      <a:pt x="339" y="553"/>
                    </a:cubicBezTo>
                    <a:cubicBezTo>
                      <a:pt x="339" y="571"/>
                      <a:pt x="321" y="571"/>
                      <a:pt x="303" y="5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4" name="Группа 3"/>
          <p:cNvGrpSpPr/>
          <p:nvPr/>
        </p:nvGrpSpPr>
        <p:grpSpPr>
          <a:xfrm>
            <a:off x="6436707" y="2063456"/>
            <a:ext cx="5229045" cy="1001129"/>
            <a:chOff x="4827530" y="1496791"/>
            <a:chExt cx="3921784" cy="750846"/>
          </a:xfrm>
        </p:grpSpPr>
        <p:sp>
          <p:nvSpPr>
            <p:cNvPr id="22" name="TextBox 21"/>
            <p:cNvSpPr txBox="1"/>
            <p:nvPr/>
          </p:nvSpPr>
          <p:spPr>
            <a:xfrm>
              <a:off x="5292930" y="1894079"/>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Innerhalb des Seminares wird an einigen Stellen ein Formular freigegeben wo das letzte Kapitel bewertet werden kann. Bitte füllen Sie das Formular aus.</a:t>
              </a:r>
            </a:p>
          </p:txBody>
        </p:sp>
        <p:sp>
          <p:nvSpPr>
            <p:cNvPr id="23" name="TextBox 22"/>
            <p:cNvSpPr txBox="1"/>
            <p:nvPr/>
          </p:nvSpPr>
          <p:spPr>
            <a:xfrm>
              <a:off x="5292930" y="1579292"/>
              <a:ext cx="88389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Rückmeldung</a:t>
              </a:r>
            </a:p>
          </p:txBody>
        </p:sp>
        <p:grpSp>
          <p:nvGrpSpPr>
            <p:cNvPr id="38" name="Группа 37"/>
            <p:cNvGrpSpPr/>
            <p:nvPr/>
          </p:nvGrpSpPr>
          <p:grpSpPr>
            <a:xfrm>
              <a:off x="4827530" y="1496791"/>
              <a:ext cx="330301" cy="287556"/>
              <a:chOff x="685241" y="3612514"/>
              <a:chExt cx="406897" cy="354240"/>
            </a:xfrm>
            <a:solidFill>
              <a:schemeClr val="bg1"/>
            </a:solidFill>
          </p:grpSpPr>
          <p:sp>
            <p:nvSpPr>
              <p:cNvPr id="39"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1"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2"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3"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4"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4" name="Группа 23"/>
          <p:cNvGrpSpPr/>
          <p:nvPr/>
        </p:nvGrpSpPr>
        <p:grpSpPr>
          <a:xfrm>
            <a:off x="6500256" y="3613836"/>
            <a:ext cx="5165497" cy="1107636"/>
            <a:chOff x="4875191" y="2710375"/>
            <a:chExt cx="3874123" cy="830726"/>
          </a:xfrm>
        </p:grpSpPr>
        <p:sp>
          <p:nvSpPr>
            <p:cNvPr id="30" name="TextBox 29"/>
            <p:cNvSpPr txBox="1"/>
            <p:nvPr/>
          </p:nvSpPr>
          <p:spPr>
            <a:xfrm>
              <a:off x="5292930" y="3037406"/>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Teilnehmer am Seminar werden dazu angehalten aktiv am Seminar teilzunehmen. Umso größer die Teilnahme umso schneller kann das Seminar absolviert werden.</a:t>
              </a:r>
            </a:p>
          </p:txBody>
        </p:sp>
        <p:sp>
          <p:nvSpPr>
            <p:cNvPr id="31" name="TextBox 30"/>
            <p:cNvSpPr txBox="1"/>
            <p:nvPr/>
          </p:nvSpPr>
          <p:spPr>
            <a:xfrm>
              <a:off x="5292930" y="2722619"/>
              <a:ext cx="70716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Teilnahme</a:t>
              </a:r>
            </a:p>
          </p:txBody>
        </p:sp>
        <p:grpSp>
          <p:nvGrpSpPr>
            <p:cNvPr id="61" name="Группа 60"/>
            <p:cNvGrpSpPr/>
            <p:nvPr/>
          </p:nvGrpSpPr>
          <p:grpSpPr>
            <a:xfrm>
              <a:off x="4875191" y="2710375"/>
              <a:ext cx="301318" cy="301317"/>
              <a:chOff x="8115893" y="2750851"/>
              <a:chExt cx="408094" cy="408093"/>
            </a:xfrm>
            <a:solidFill>
              <a:schemeClr val="bg1"/>
            </a:solidFill>
          </p:grpSpPr>
          <p:sp>
            <p:nvSpPr>
              <p:cNvPr id="62" name="Freeform 278"/>
              <p:cNvSpPr>
                <a:spLocks noChangeArrowheads="1"/>
              </p:cNvSpPr>
              <p:nvPr/>
            </p:nvSpPr>
            <p:spPr bwMode="auto">
              <a:xfrm>
                <a:off x="8460559" y="2925577"/>
                <a:ext cx="63428" cy="53854"/>
              </a:xfrm>
              <a:custGeom>
                <a:avLst/>
                <a:gdLst>
                  <a:gd name="T0" fmla="*/ 36 w 232"/>
                  <a:gd name="T1" fmla="*/ 197 h 198"/>
                  <a:gd name="T2" fmla="*/ 36 w 232"/>
                  <a:gd name="T3" fmla="*/ 197 h 198"/>
                  <a:gd name="T4" fmla="*/ 0 w 232"/>
                  <a:gd name="T5" fmla="*/ 161 h 198"/>
                  <a:gd name="T6" fmla="*/ 36 w 232"/>
                  <a:gd name="T7" fmla="*/ 125 h 198"/>
                  <a:gd name="T8" fmla="*/ 160 w 232"/>
                  <a:gd name="T9" fmla="*/ 108 h 198"/>
                  <a:gd name="T10" fmla="*/ 36 w 232"/>
                  <a:gd name="T11" fmla="*/ 72 h 198"/>
                  <a:gd name="T12" fmla="*/ 0 w 232"/>
                  <a:gd name="T13" fmla="*/ 36 h 198"/>
                  <a:gd name="T14" fmla="*/ 36 w 232"/>
                  <a:gd name="T15" fmla="*/ 0 h 198"/>
                  <a:gd name="T16" fmla="*/ 231 w 232"/>
                  <a:gd name="T17" fmla="*/ 108 h 198"/>
                  <a:gd name="T18" fmla="*/ 36 w 232"/>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98">
                    <a:moveTo>
                      <a:pt x="36" y="197"/>
                    </a:moveTo>
                    <a:lnTo>
                      <a:pt x="36" y="197"/>
                    </a:lnTo>
                    <a:cubicBezTo>
                      <a:pt x="17" y="197"/>
                      <a:pt x="0" y="179"/>
                      <a:pt x="0" y="161"/>
                    </a:cubicBezTo>
                    <a:cubicBezTo>
                      <a:pt x="0" y="143"/>
                      <a:pt x="17" y="125"/>
                      <a:pt x="36" y="125"/>
                    </a:cubicBezTo>
                    <a:cubicBezTo>
                      <a:pt x="106" y="125"/>
                      <a:pt x="142" y="108"/>
                      <a:pt x="160" y="108"/>
                    </a:cubicBezTo>
                    <a:cubicBezTo>
                      <a:pt x="142" y="89"/>
                      <a:pt x="106" y="72"/>
                      <a:pt x="36" y="72"/>
                    </a:cubicBezTo>
                    <a:cubicBezTo>
                      <a:pt x="17" y="72"/>
                      <a:pt x="0" y="54"/>
                      <a:pt x="0" y="36"/>
                    </a:cubicBezTo>
                    <a:cubicBezTo>
                      <a:pt x="0" y="18"/>
                      <a:pt x="17" y="0"/>
                      <a:pt x="36" y="0"/>
                    </a:cubicBezTo>
                    <a:cubicBezTo>
                      <a:pt x="125" y="0"/>
                      <a:pt x="231" y="36"/>
                      <a:pt x="231" y="108"/>
                    </a:cubicBezTo>
                    <a:cubicBezTo>
                      <a:pt x="231" y="161"/>
                      <a:pt x="125" y="197"/>
                      <a:pt x="36" y="197"/>
                    </a:cubicBez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63" name="Группа 62"/>
              <p:cNvGrpSpPr/>
              <p:nvPr/>
            </p:nvGrpSpPr>
            <p:grpSpPr>
              <a:xfrm>
                <a:off x="8115893" y="2750851"/>
                <a:ext cx="359027" cy="408093"/>
                <a:chOff x="8115893" y="2750851"/>
                <a:chExt cx="359027" cy="408093"/>
              </a:xfrm>
              <a:grpFill/>
            </p:grpSpPr>
            <p:sp>
              <p:nvSpPr>
                <p:cNvPr id="64" name="Freeform 272"/>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5" name="Freeform 273"/>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6" name="Freeform 274"/>
                <p:cNvSpPr>
                  <a:spLocks noChangeArrowheads="1"/>
                </p:cNvSpPr>
                <p:nvPr/>
              </p:nvSpPr>
              <p:spPr bwMode="auto">
                <a:xfrm>
                  <a:off x="8208043" y="2843001"/>
                  <a:ext cx="217809" cy="217809"/>
                </a:xfrm>
                <a:custGeom>
                  <a:avLst/>
                  <a:gdLst>
                    <a:gd name="T0" fmla="*/ 393 w 804"/>
                    <a:gd name="T1" fmla="*/ 803 h 804"/>
                    <a:gd name="T2" fmla="*/ 393 w 804"/>
                    <a:gd name="T3" fmla="*/ 803 h 804"/>
                    <a:gd name="T4" fmla="*/ 0 w 804"/>
                    <a:gd name="T5" fmla="*/ 411 h 804"/>
                    <a:gd name="T6" fmla="*/ 393 w 804"/>
                    <a:gd name="T7" fmla="*/ 0 h 804"/>
                    <a:gd name="T8" fmla="*/ 803 w 804"/>
                    <a:gd name="T9" fmla="*/ 411 h 804"/>
                    <a:gd name="T10" fmla="*/ 393 w 804"/>
                    <a:gd name="T11" fmla="*/ 803 h 804"/>
                    <a:gd name="T12" fmla="*/ 393 w 804"/>
                    <a:gd name="T13" fmla="*/ 72 h 804"/>
                    <a:gd name="T14" fmla="*/ 393 w 804"/>
                    <a:gd name="T15" fmla="*/ 72 h 804"/>
                    <a:gd name="T16" fmla="*/ 71 w 804"/>
                    <a:gd name="T17" fmla="*/ 411 h 804"/>
                    <a:gd name="T18" fmla="*/ 393 w 804"/>
                    <a:gd name="T19" fmla="*/ 731 h 804"/>
                    <a:gd name="T20" fmla="*/ 731 w 804"/>
                    <a:gd name="T21" fmla="*/ 411 h 804"/>
                    <a:gd name="T22" fmla="*/ 393 w 804"/>
                    <a:gd name="T23" fmla="*/ 7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804">
                      <a:moveTo>
                        <a:pt x="393" y="803"/>
                      </a:moveTo>
                      <a:lnTo>
                        <a:pt x="393" y="803"/>
                      </a:lnTo>
                      <a:cubicBezTo>
                        <a:pt x="179" y="803"/>
                        <a:pt x="0" y="625"/>
                        <a:pt x="0" y="411"/>
                      </a:cubicBezTo>
                      <a:cubicBezTo>
                        <a:pt x="0" y="178"/>
                        <a:pt x="179" y="0"/>
                        <a:pt x="393" y="0"/>
                      </a:cubicBezTo>
                      <a:cubicBezTo>
                        <a:pt x="625" y="0"/>
                        <a:pt x="803" y="178"/>
                        <a:pt x="803" y="411"/>
                      </a:cubicBezTo>
                      <a:cubicBezTo>
                        <a:pt x="803" y="625"/>
                        <a:pt x="625" y="803"/>
                        <a:pt x="393" y="803"/>
                      </a:cubicBezTo>
                      <a:close/>
                      <a:moveTo>
                        <a:pt x="393" y="72"/>
                      </a:moveTo>
                      <a:lnTo>
                        <a:pt x="393" y="72"/>
                      </a:lnTo>
                      <a:cubicBezTo>
                        <a:pt x="214" y="72"/>
                        <a:pt x="71" y="232"/>
                        <a:pt x="71" y="411"/>
                      </a:cubicBezTo>
                      <a:cubicBezTo>
                        <a:pt x="71" y="589"/>
                        <a:pt x="214" y="731"/>
                        <a:pt x="393" y="731"/>
                      </a:cubicBezTo>
                      <a:cubicBezTo>
                        <a:pt x="589" y="731"/>
                        <a:pt x="731" y="589"/>
                        <a:pt x="731" y="411"/>
                      </a:cubicBezTo>
                      <a:cubicBezTo>
                        <a:pt x="731" y="232"/>
                        <a:pt x="589" y="72"/>
                        <a:pt x="393"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7" name="Freeform 275"/>
                <p:cNvSpPr>
                  <a:spLocks noChangeArrowheads="1"/>
                </p:cNvSpPr>
                <p:nvPr/>
              </p:nvSpPr>
              <p:spPr bwMode="auto">
                <a:xfrm>
                  <a:off x="8155386" y="2795131"/>
                  <a:ext cx="319534" cy="319533"/>
                </a:xfrm>
                <a:custGeom>
                  <a:avLst/>
                  <a:gdLst>
                    <a:gd name="T0" fmla="*/ 589 w 1178"/>
                    <a:gd name="T1" fmla="*/ 1177 h 1178"/>
                    <a:gd name="T2" fmla="*/ 589 w 1178"/>
                    <a:gd name="T3" fmla="*/ 1177 h 1178"/>
                    <a:gd name="T4" fmla="*/ 0 w 1178"/>
                    <a:gd name="T5" fmla="*/ 589 h 1178"/>
                    <a:gd name="T6" fmla="*/ 589 w 1178"/>
                    <a:gd name="T7" fmla="*/ 0 h 1178"/>
                    <a:gd name="T8" fmla="*/ 1177 w 1178"/>
                    <a:gd name="T9" fmla="*/ 589 h 1178"/>
                    <a:gd name="T10" fmla="*/ 589 w 1178"/>
                    <a:gd name="T11" fmla="*/ 1177 h 1178"/>
                    <a:gd name="T12" fmla="*/ 589 w 1178"/>
                    <a:gd name="T13" fmla="*/ 71 h 1178"/>
                    <a:gd name="T14" fmla="*/ 589 w 1178"/>
                    <a:gd name="T15" fmla="*/ 71 h 1178"/>
                    <a:gd name="T16" fmla="*/ 71 w 1178"/>
                    <a:gd name="T17" fmla="*/ 589 h 1178"/>
                    <a:gd name="T18" fmla="*/ 589 w 1178"/>
                    <a:gd name="T19" fmla="*/ 1106 h 1178"/>
                    <a:gd name="T20" fmla="*/ 1106 w 1178"/>
                    <a:gd name="T21" fmla="*/ 589 h 1178"/>
                    <a:gd name="T22" fmla="*/ 589 w 1178"/>
                    <a:gd name="T23" fmla="*/ 7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8" h="1178">
                      <a:moveTo>
                        <a:pt x="589" y="1177"/>
                      </a:moveTo>
                      <a:lnTo>
                        <a:pt x="589" y="1177"/>
                      </a:lnTo>
                      <a:cubicBezTo>
                        <a:pt x="267" y="1177"/>
                        <a:pt x="0" y="909"/>
                        <a:pt x="0" y="589"/>
                      </a:cubicBezTo>
                      <a:cubicBezTo>
                        <a:pt x="0" y="267"/>
                        <a:pt x="267" y="0"/>
                        <a:pt x="589" y="0"/>
                      </a:cubicBezTo>
                      <a:cubicBezTo>
                        <a:pt x="927" y="0"/>
                        <a:pt x="1177" y="267"/>
                        <a:pt x="1177" y="589"/>
                      </a:cubicBezTo>
                      <a:cubicBezTo>
                        <a:pt x="1177" y="909"/>
                        <a:pt x="927" y="1177"/>
                        <a:pt x="589" y="1177"/>
                      </a:cubicBezTo>
                      <a:close/>
                      <a:moveTo>
                        <a:pt x="589" y="71"/>
                      </a:moveTo>
                      <a:lnTo>
                        <a:pt x="589" y="71"/>
                      </a:lnTo>
                      <a:cubicBezTo>
                        <a:pt x="303" y="71"/>
                        <a:pt x="71" y="303"/>
                        <a:pt x="71" y="589"/>
                      </a:cubicBezTo>
                      <a:cubicBezTo>
                        <a:pt x="71" y="874"/>
                        <a:pt x="303" y="1106"/>
                        <a:pt x="589" y="1106"/>
                      </a:cubicBezTo>
                      <a:cubicBezTo>
                        <a:pt x="874" y="1106"/>
                        <a:pt x="1106" y="874"/>
                        <a:pt x="1106" y="589"/>
                      </a:cubicBezTo>
                      <a:cubicBezTo>
                        <a:pt x="1106" y="303"/>
                        <a:pt x="874" y="71"/>
                        <a:pt x="589" y="71"/>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8" name="Freeform 276"/>
                <p:cNvSpPr>
                  <a:spLocks noChangeArrowheads="1"/>
                </p:cNvSpPr>
                <p:nvPr/>
              </p:nvSpPr>
              <p:spPr bwMode="auto">
                <a:xfrm>
                  <a:off x="8290619" y="2750851"/>
                  <a:ext cx="53854" cy="58641"/>
                </a:xfrm>
                <a:custGeom>
                  <a:avLst/>
                  <a:gdLst>
                    <a:gd name="T0" fmla="*/ 161 w 198"/>
                    <a:gd name="T1" fmla="*/ 214 h 215"/>
                    <a:gd name="T2" fmla="*/ 161 w 198"/>
                    <a:gd name="T3" fmla="*/ 214 h 215"/>
                    <a:gd name="T4" fmla="*/ 125 w 198"/>
                    <a:gd name="T5" fmla="*/ 179 h 215"/>
                    <a:gd name="T6" fmla="*/ 108 w 198"/>
                    <a:gd name="T7" fmla="*/ 71 h 215"/>
                    <a:gd name="T8" fmla="*/ 72 w 198"/>
                    <a:gd name="T9" fmla="*/ 179 h 215"/>
                    <a:gd name="T10" fmla="*/ 36 w 198"/>
                    <a:gd name="T11" fmla="*/ 214 h 215"/>
                    <a:gd name="T12" fmla="*/ 0 w 198"/>
                    <a:gd name="T13" fmla="*/ 179 h 215"/>
                    <a:gd name="T14" fmla="*/ 108 w 198"/>
                    <a:gd name="T15" fmla="*/ 0 h 215"/>
                    <a:gd name="T16" fmla="*/ 197 w 198"/>
                    <a:gd name="T17" fmla="*/ 179 h 215"/>
                    <a:gd name="T18" fmla="*/ 161 w 198"/>
                    <a:gd name="T1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15">
                      <a:moveTo>
                        <a:pt x="161" y="214"/>
                      </a:moveTo>
                      <a:lnTo>
                        <a:pt x="161" y="214"/>
                      </a:lnTo>
                      <a:cubicBezTo>
                        <a:pt x="143" y="214"/>
                        <a:pt x="125" y="196"/>
                        <a:pt x="125" y="179"/>
                      </a:cubicBezTo>
                      <a:cubicBezTo>
                        <a:pt x="125" y="125"/>
                        <a:pt x="108" y="89"/>
                        <a:pt x="108" y="71"/>
                      </a:cubicBezTo>
                      <a:cubicBezTo>
                        <a:pt x="90" y="89"/>
                        <a:pt x="72" y="125"/>
                        <a:pt x="72" y="179"/>
                      </a:cubicBezTo>
                      <a:cubicBezTo>
                        <a:pt x="72" y="196"/>
                        <a:pt x="54" y="214"/>
                        <a:pt x="36" y="214"/>
                      </a:cubicBezTo>
                      <a:cubicBezTo>
                        <a:pt x="18" y="214"/>
                        <a:pt x="0" y="196"/>
                        <a:pt x="0" y="179"/>
                      </a:cubicBezTo>
                      <a:cubicBezTo>
                        <a:pt x="0" y="89"/>
                        <a:pt x="36" y="0"/>
                        <a:pt x="108" y="0"/>
                      </a:cubicBezTo>
                      <a:cubicBezTo>
                        <a:pt x="161" y="0"/>
                        <a:pt x="197" y="89"/>
                        <a:pt x="197" y="179"/>
                      </a:cubicBezTo>
                      <a:cubicBezTo>
                        <a:pt x="197" y="196"/>
                        <a:pt x="179" y="214"/>
                        <a:pt x="161" y="214"/>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9" name="Freeform 277"/>
                <p:cNvSpPr>
                  <a:spLocks noChangeArrowheads="1"/>
                </p:cNvSpPr>
                <p:nvPr/>
              </p:nvSpPr>
              <p:spPr bwMode="auto">
                <a:xfrm>
                  <a:off x="8290619" y="3095516"/>
                  <a:ext cx="53854" cy="63428"/>
                </a:xfrm>
                <a:custGeom>
                  <a:avLst/>
                  <a:gdLst>
                    <a:gd name="T0" fmla="*/ 108 w 198"/>
                    <a:gd name="T1" fmla="*/ 232 h 233"/>
                    <a:gd name="T2" fmla="*/ 108 w 198"/>
                    <a:gd name="T3" fmla="*/ 232 h 233"/>
                    <a:gd name="T4" fmla="*/ 0 w 198"/>
                    <a:gd name="T5" fmla="*/ 35 h 233"/>
                    <a:gd name="T6" fmla="*/ 36 w 198"/>
                    <a:gd name="T7" fmla="*/ 0 h 233"/>
                    <a:gd name="T8" fmla="*/ 72 w 198"/>
                    <a:gd name="T9" fmla="*/ 35 h 233"/>
                    <a:gd name="T10" fmla="*/ 108 w 198"/>
                    <a:gd name="T11" fmla="*/ 142 h 233"/>
                    <a:gd name="T12" fmla="*/ 125 w 198"/>
                    <a:gd name="T13" fmla="*/ 35 h 233"/>
                    <a:gd name="T14" fmla="*/ 161 w 198"/>
                    <a:gd name="T15" fmla="*/ 0 h 233"/>
                    <a:gd name="T16" fmla="*/ 197 w 198"/>
                    <a:gd name="T17" fmla="*/ 35 h 233"/>
                    <a:gd name="T18" fmla="*/ 108 w 198"/>
                    <a:gd name="T19"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33">
                      <a:moveTo>
                        <a:pt x="108" y="232"/>
                      </a:moveTo>
                      <a:lnTo>
                        <a:pt x="108" y="232"/>
                      </a:lnTo>
                      <a:cubicBezTo>
                        <a:pt x="36" y="232"/>
                        <a:pt x="0" y="125"/>
                        <a:pt x="0" y="35"/>
                      </a:cubicBezTo>
                      <a:cubicBezTo>
                        <a:pt x="0" y="17"/>
                        <a:pt x="18" y="0"/>
                        <a:pt x="36" y="0"/>
                      </a:cubicBezTo>
                      <a:cubicBezTo>
                        <a:pt x="54" y="0"/>
                        <a:pt x="72" y="17"/>
                        <a:pt x="72" y="35"/>
                      </a:cubicBezTo>
                      <a:cubicBezTo>
                        <a:pt x="72" y="89"/>
                        <a:pt x="90" y="142"/>
                        <a:pt x="108" y="142"/>
                      </a:cubicBezTo>
                      <a:cubicBezTo>
                        <a:pt x="108" y="142"/>
                        <a:pt x="125" y="89"/>
                        <a:pt x="125" y="35"/>
                      </a:cubicBezTo>
                      <a:cubicBezTo>
                        <a:pt x="125" y="17"/>
                        <a:pt x="143" y="0"/>
                        <a:pt x="161" y="0"/>
                      </a:cubicBezTo>
                      <a:cubicBezTo>
                        <a:pt x="179" y="0"/>
                        <a:pt x="197" y="17"/>
                        <a:pt x="197" y="35"/>
                      </a:cubicBezTo>
                      <a:cubicBezTo>
                        <a:pt x="197" y="125"/>
                        <a:pt x="161" y="232"/>
                        <a:pt x="108"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0" name="Freeform 279"/>
                <p:cNvSpPr>
                  <a:spLocks noChangeArrowheads="1"/>
                </p:cNvSpPr>
                <p:nvPr/>
              </p:nvSpPr>
              <p:spPr bwMode="auto">
                <a:xfrm>
                  <a:off x="8115893" y="2925577"/>
                  <a:ext cx="58641" cy="53854"/>
                </a:xfrm>
                <a:custGeom>
                  <a:avLst/>
                  <a:gdLst>
                    <a:gd name="T0" fmla="*/ 179 w 215"/>
                    <a:gd name="T1" fmla="*/ 197 h 198"/>
                    <a:gd name="T2" fmla="*/ 179 w 215"/>
                    <a:gd name="T3" fmla="*/ 197 h 198"/>
                    <a:gd name="T4" fmla="*/ 0 w 215"/>
                    <a:gd name="T5" fmla="*/ 108 h 198"/>
                    <a:gd name="T6" fmla="*/ 179 w 215"/>
                    <a:gd name="T7" fmla="*/ 0 h 198"/>
                    <a:gd name="T8" fmla="*/ 214 w 215"/>
                    <a:gd name="T9" fmla="*/ 36 h 198"/>
                    <a:gd name="T10" fmla="*/ 179 w 215"/>
                    <a:gd name="T11" fmla="*/ 72 h 198"/>
                    <a:gd name="T12" fmla="*/ 71 w 215"/>
                    <a:gd name="T13" fmla="*/ 108 h 198"/>
                    <a:gd name="T14" fmla="*/ 179 w 215"/>
                    <a:gd name="T15" fmla="*/ 125 h 198"/>
                    <a:gd name="T16" fmla="*/ 214 w 215"/>
                    <a:gd name="T17" fmla="*/ 161 h 198"/>
                    <a:gd name="T18" fmla="*/ 179 w 215"/>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98">
                      <a:moveTo>
                        <a:pt x="179" y="197"/>
                      </a:moveTo>
                      <a:lnTo>
                        <a:pt x="179" y="197"/>
                      </a:lnTo>
                      <a:cubicBezTo>
                        <a:pt x="90" y="197"/>
                        <a:pt x="0" y="161"/>
                        <a:pt x="0" y="108"/>
                      </a:cubicBezTo>
                      <a:cubicBezTo>
                        <a:pt x="0" y="36"/>
                        <a:pt x="90" y="0"/>
                        <a:pt x="179" y="0"/>
                      </a:cubicBezTo>
                      <a:cubicBezTo>
                        <a:pt x="214" y="0"/>
                        <a:pt x="214" y="18"/>
                        <a:pt x="214" y="36"/>
                      </a:cubicBezTo>
                      <a:cubicBezTo>
                        <a:pt x="214" y="54"/>
                        <a:pt x="214" y="72"/>
                        <a:pt x="179" y="72"/>
                      </a:cubicBezTo>
                      <a:cubicBezTo>
                        <a:pt x="125" y="72"/>
                        <a:pt x="90" y="89"/>
                        <a:pt x="71" y="108"/>
                      </a:cubicBezTo>
                      <a:cubicBezTo>
                        <a:pt x="90" y="108"/>
                        <a:pt x="125" y="125"/>
                        <a:pt x="179" y="125"/>
                      </a:cubicBezTo>
                      <a:cubicBezTo>
                        <a:pt x="214" y="125"/>
                        <a:pt x="214" y="143"/>
                        <a:pt x="214" y="161"/>
                      </a:cubicBezTo>
                      <a:cubicBezTo>
                        <a:pt x="214" y="179"/>
                        <a:pt x="214" y="197"/>
                        <a:pt x="179" y="19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1" name="Freeform 280"/>
                <p:cNvSpPr>
                  <a:spLocks noChangeArrowheads="1"/>
                </p:cNvSpPr>
                <p:nvPr/>
              </p:nvSpPr>
              <p:spPr bwMode="auto">
                <a:xfrm>
                  <a:off x="8401917" y="2795131"/>
                  <a:ext cx="73002" cy="73002"/>
                </a:xfrm>
                <a:custGeom>
                  <a:avLst/>
                  <a:gdLst>
                    <a:gd name="T0" fmla="*/ 125 w 268"/>
                    <a:gd name="T1" fmla="*/ 267 h 268"/>
                    <a:gd name="T2" fmla="*/ 125 w 268"/>
                    <a:gd name="T3" fmla="*/ 267 h 268"/>
                    <a:gd name="T4" fmla="*/ 107 w 268"/>
                    <a:gd name="T5" fmla="*/ 250 h 268"/>
                    <a:gd name="T6" fmla="*/ 107 w 268"/>
                    <a:gd name="T7" fmla="*/ 214 h 268"/>
                    <a:gd name="T8" fmla="*/ 160 w 268"/>
                    <a:gd name="T9" fmla="*/ 107 h 268"/>
                    <a:gd name="T10" fmla="*/ 71 w 268"/>
                    <a:gd name="T11" fmla="*/ 178 h 268"/>
                    <a:gd name="T12" fmla="*/ 17 w 268"/>
                    <a:gd name="T13" fmla="*/ 178 h 268"/>
                    <a:gd name="T14" fmla="*/ 17 w 268"/>
                    <a:gd name="T15" fmla="*/ 125 h 268"/>
                    <a:gd name="T16" fmla="*/ 214 w 268"/>
                    <a:gd name="T17" fmla="*/ 53 h 268"/>
                    <a:gd name="T18" fmla="*/ 160 w 268"/>
                    <a:gd name="T19" fmla="*/ 250 h 268"/>
                    <a:gd name="T20" fmla="*/ 125 w 268"/>
                    <a:gd name="T21"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125" y="267"/>
                      </a:moveTo>
                      <a:lnTo>
                        <a:pt x="125" y="267"/>
                      </a:lnTo>
                      <a:cubicBezTo>
                        <a:pt x="125" y="267"/>
                        <a:pt x="107" y="267"/>
                        <a:pt x="107" y="250"/>
                      </a:cubicBezTo>
                      <a:cubicBezTo>
                        <a:pt x="89" y="250"/>
                        <a:pt x="89" y="214"/>
                        <a:pt x="107" y="214"/>
                      </a:cubicBezTo>
                      <a:cubicBezTo>
                        <a:pt x="142" y="160"/>
                        <a:pt x="160" y="125"/>
                        <a:pt x="160" y="107"/>
                      </a:cubicBezTo>
                      <a:cubicBezTo>
                        <a:pt x="160" y="107"/>
                        <a:pt x="107" y="125"/>
                        <a:pt x="71" y="178"/>
                      </a:cubicBezTo>
                      <a:cubicBezTo>
                        <a:pt x="53" y="178"/>
                        <a:pt x="36" y="178"/>
                        <a:pt x="17" y="178"/>
                      </a:cubicBezTo>
                      <a:cubicBezTo>
                        <a:pt x="0" y="160"/>
                        <a:pt x="0" y="125"/>
                        <a:pt x="17" y="125"/>
                      </a:cubicBezTo>
                      <a:cubicBezTo>
                        <a:pt x="89" y="53"/>
                        <a:pt x="178" y="0"/>
                        <a:pt x="214" y="53"/>
                      </a:cubicBezTo>
                      <a:cubicBezTo>
                        <a:pt x="267" y="107"/>
                        <a:pt x="214" y="196"/>
                        <a:pt x="160" y="250"/>
                      </a:cubicBezTo>
                      <a:cubicBezTo>
                        <a:pt x="142" y="267"/>
                        <a:pt x="142" y="267"/>
                        <a:pt x="125"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2" name="Freeform 281"/>
                <p:cNvSpPr>
                  <a:spLocks noChangeArrowheads="1"/>
                </p:cNvSpPr>
                <p:nvPr/>
              </p:nvSpPr>
              <p:spPr bwMode="auto">
                <a:xfrm>
                  <a:off x="8164960" y="3036876"/>
                  <a:ext cx="68215" cy="63428"/>
                </a:xfrm>
                <a:custGeom>
                  <a:avLst/>
                  <a:gdLst>
                    <a:gd name="T0" fmla="*/ 89 w 250"/>
                    <a:gd name="T1" fmla="*/ 231 h 232"/>
                    <a:gd name="T2" fmla="*/ 89 w 250"/>
                    <a:gd name="T3" fmla="*/ 231 h 232"/>
                    <a:gd name="T4" fmla="*/ 35 w 250"/>
                    <a:gd name="T5" fmla="*/ 214 h 232"/>
                    <a:gd name="T6" fmla="*/ 35 w 250"/>
                    <a:gd name="T7" fmla="*/ 125 h 232"/>
                    <a:gd name="T8" fmla="*/ 106 w 250"/>
                    <a:gd name="T9" fmla="*/ 17 h 232"/>
                    <a:gd name="T10" fmla="*/ 160 w 250"/>
                    <a:gd name="T11" fmla="*/ 17 h 232"/>
                    <a:gd name="T12" fmla="*/ 160 w 250"/>
                    <a:gd name="T13" fmla="*/ 71 h 232"/>
                    <a:gd name="T14" fmla="*/ 89 w 250"/>
                    <a:gd name="T15" fmla="*/ 160 h 232"/>
                    <a:gd name="T16" fmla="*/ 196 w 250"/>
                    <a:gd name="T17" fmla="*/ 106 h 232"/>
                    <a:gd name="T18" fmla="*/ 231 w 250"/>
                    <a:gd name="T19" fmla="*/ 106 h 232"/>
                    <a:gd name="T20" fmla="*/ 231 w 250"/>
                    <a:gd name="T21" fmla="*/ 160 h 232"/>
                    <a:gd name="T22" fmla="*/ 89 w 250"/>
                    <a:gd name="T23"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2">
                      <a:moveTo>
                        <a:pt x="89" y="231"/>
                      </a:moveTo>
                      <a:lnTo>
                        <a:pt x="89" y="231"/>
                      </a:lnTo>
                      <a:cubicBezTo>
                        <a:pt x="71" y="231"/>
                        <a:pt x="53" y="231"/>
                        <a:pt x="35" y="214"/>
                      </a:cubicBezTo>
                      <a:cubicBezTo>
                        <a:pt x="17" y="214"/>
                        <a:pt x="0" y="178"/>
                        <a:pt x="35" y="125"/>
                      </a:cubicBezTo>
                      <a:cubicBezTo>
                        <a:pt x="35" y="89"/>
                        <a:pt x="71" y="53"/>
                        <a:pt x="106" y="17"/>
                      </a:cubicBezTo>
                      <a:cubicBezTo>
                        <a:pt x="106" y="0"/>
                        <a:pt x="142" y="0"/>
                        <a:pt x="160" y="17"/>
                      </a:cubicBezTo>
                      <a:cubicBezTo>
                        <a:pt x="160" y="35"/>
                        <a:pt x="160" y="53"/>
                        <a:pt x="160" y="71"/>
                      </a:cubicBezTo>
                      <a:cubicBezTo>
                        <a:pt x="106" y="106"/>
                        <a:pt x="89" y="142"/>
                        <a:pt x="89" y="160"/>
                      </a:cubicBezTo>
                      <a:cubicBezTo>
                        <a:pt x="106" y="160"/>
                        <a:pt x="142" y="142"/>
                        <a:pt x="196" y="106"/>
                      </a:cubicBezTo>
                      <a:cubicBezTo>
                        <a:pt x="196" y="89"/>
                        <a:pt x="231" y="89"/>
                        <a:pt x="231" y="106"/>
                      </a:cubicBezTo>
                      <a:cubicBezTo>
                        <a:pt x="249" y="125"/>
                        <a:pt x="249" y="142"/>
                        <a:pt x="231" y="160"/>
                      </a:cubicBezTo>
                      <a:cubicBezTo>
                        <a:pt x="196" y="196"/>
                        <a:pt x="124" y="231"/>
                        <a:pt x="89"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3" name="Freeform 282"/>
                <p:cNvSpPr>
                  <a:spLocks noChangeArrowheads="1"/>
                </p:cNvSpPr>
                <p:nvPr/>
              </p:nvSpPr>
              <p:spPr bwMode="auto">
                <a:xfrm>
                  <a:off x="8164960" y="2795131"/>
                  <a:ext cx="68215" cy="73002"/>
                </a:xfrm>
                <a:custGeom>
                  <a:avLst/>
                  <a:gdLst>
                    <a:gd name="T0" fmla="*/ 124 w 250"/>
                    <a:gd name="T1" fmla="*/ 267 h 268"/>
                    <a:gd name="T2" fmla="*/ 124 w 250"/>
                    <a:gd name="T3" fmla="*/ 267 h 268"/>
                    <a:gd name="T4" fmla="*/ 106 w 250"/>
                    <a:gd name="T5" fmla="*/ 250 h 268"/>
                    <a:gd name="T6" fmla="*/ 35 w 250"/>
                    <a:gd name="T7" fmla="*/ 160 h 268"/>
                    <a:gd name="T8" fmla="*/ 35 w 250"/>
                    <a:gd name="T9" fmla="*/ 53 h 268"/>
                    <a:gd name="T10" fmla="*/ 231 w 250"/>
                    <a:gd name="T11" fmla="*/ 125 h 268"/>
                    <a:gd name="T12" fmla="*/ 231 w 250"/>
                    <a:gd name="T13" fmla="*/ 178 h 268"/>
                    <a:gd name="T14" fmla="*/ 196 w 250"/>
                    <a:gd name="T15" fmla="*/ 178 h 268"/>
                    <a:gd name="T16" fmla="*/ 89 w 250"/>
                    <a:gd name="T17" fmla="*/ 107 h 268"/>
                    <a:gd name="T18" fmla="*/ 160 w 250"/>
                    <a:gd name="T19" fmla="*/ 214 h 268"/>
                    <a:gd name="T20" fmla="*/ 160 w 250"/>
                    <a:gd name="T21" fmla="*/ 250 h 268"/>
                    <a:gd name="T22" fmla="*/ 124 w 250"/>
                    <a:gd name="T2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68">
                      <a:moveTo>
                        <a:pt x="124" y="267"/>
                      </a:moveTo>
                      <a:lnTo>
                        <a:pt x="124" y="267"/>
                      </a:lnTo>
                      <a:cubicBezTo>
                        <a:pt x="124" y="267"/>
                        <a:pt x="106" y="267"/>
                        <a:pt x="106" y="250"/>
                      </a:cubicBezTo>
                      <a:cubicBezTo>
                        <a:pt x="71" y="232"/>
                        <a:pt x="35" y="196"/>
                        <a:pt x="35" y="160"/>
                      </a:cubicBezTo>
                      <a:cubicBezTo>
                        <a:pt x="0" y="89"/>
                        <a:pt x="17" y="71"/>
                        <a:pt x="35" y="53"/>
                      </a:cubicBezTo>
                      <a:cubicBezTo>
                        <a:pt x="89" y="0"/>
                        <a:pt x="178" y="53"/>
                        <a:pt x="231" y="125"/>
                      </a:cubicBezTo>
                      <a:cubicBezTo>
                        <a:pt x="249" y="125"/>
                        <a:pt x="249" y="160"/>
                        <a:pt x="231" y="178"/>
                      </a:cubicBezTo>
                      <a:lnTo>
                        <a:pt x="196" y="178"/>
                      </a:lnTo>
                      <a:cubicBezTo>
                        <a:pt x="142" y="125"/>
                        <a:pt x="106" y="107"/>
                        <a:pt x="89" y="107"/>
                      </a:cubicBezTo>
                      <a:cubicBezTo>
                        <a:pt x="89" y="125"/>
                        <a:pt x="106" y="160"/>
                        <a:pt x="160" y="214"/>
                      </a:cubicBezTo>
                      <a:lnTo>
                        <a:pt x="160" y="250"/>
                      </a:lnTo>
                      <a:cubicBezTo>
                        <a:pt x="142" y="267"/>
                        <a:pt x="142" y="267"/>
                        <a:pt x="124"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4" name="Freeform 283"/>
                <p:cNvSpPr>
                  <a:spLocks noChangeArrowheads="1"/>
                </p:cNvSpPr>
                <p:nvPr/>
              </p:nvSpPr>
              <p:spPr bwMode="auto">
                <a:xfrm>
                  <a:off x="8401917" y="3036876"/>
                  <a:ext cx="73002" cy="63428"/>
                </a:xfrm>
                <a:custGeom>
                  <a:avLst/>
                  <a:gdLst>
                    <a:gd name="T0" fmla="*/ 178 w 268"/>
                    <a:gd name="T1" fmla="*/ 231 h 232"/>
                    <a:gd name="T2" fmla="*/ 178 w 268"/>
                    <a:gd name="T3" fmla="*/ 231 h 232"/>
                    <a:gd name="T4" fmla="*/ 17 w 268"/>
                    <a:gd name="T5" fmla="*/ 160 h 232"/>
                    <a:gd name="T6" fmla="*/ 17 w 268"/>
                    <a:gd name="T7" fmla="*/ 106 h 232"/>
                    <a:gd name="T8" fmla="*/ 71 w 268"/>
                    <a:gd name="T9" fmla="*/ 106 h 232"/>
                    <a:gd name="T10" fmla="*/ 160 w 268"/>
                    <a:gd name="T11" fmla="*/ 160 h 232"/>
                    <a:gd name="T12" fmla="*/ 107 w 268"/>
                    <a:gd name="T13" fmla="*/ 71 h 232"/>
                    <a:gd name="T14" fmla="*/ 107 w 268"/>
                    <a:gd name="T15" fmla="*/ 17 h 232"/>
                    <a:gd name="T16" fmla="*/ 160 w 268"/>
                    <a:gd name="T17" fmla="*/ 17 h 232"/>
                    <a:gd name="T18" fmla="*/ 214 w 268"/>
                    <a:gd name="T19" fmla="*/ 214 h 232"/>
                    <a:gd name="T20" fmla="*/ 178 w 268"/>
                    <a:gd name="T21"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32">
                      <a:moveTo>
                        <a:pt x="178" y="231"/>
                      </a:moveTo>
                      <a:lnTo>
                        <a:pt x="178" y="231"/>
                      </a:lnTo>
                      <a:cubicBezTo>
                        <a:pt x="125" y="231"/>
                        <a:pt x="71" y="196"/>
                        <a:pt x="17" y="160"/>
                      </a:cubicBezTo>
                      <a:cubicBezTo>
                        <a:pt x="0" y="142"/>
                        <a:pt x="0" y="125"/>
                        <a:pt x="17" y="106"/>
                      </a:cubicBezTo>
                      <a:cubicBezTo>
                        <a:pt x="36" y="89"/>
                        <a:pt x="53" y="89"/>
                        <a:pt x="71" y="106"/>
                      </a:cubicBezTo>
                      <a:cubicBezTo>
                        <a:pt x="107" y="142"/>
                        <a:pt x="160" y="160"/>
                        <a:pt x="160" y="160"/>
                      </a:cubicBezTo>
                      <a:cubicBezTo>
                        <a:pt x="160" y="142"/>
                        <a:pt x="142" y="106"/>
                        <a:pt x="107" y="71"/>
                      </a:cubicBezTo>
                      <a:cubicBezTo>
                        <a:pt x="89" y="53"/>
                        <a:pt x="89" y="35"/>
                        <a:pt x="107" y="17"/>
                      </a:cubicBezTo>
                      <a:cubicBezTo>
                        <a:pt x="125" y="0"/>
                        <a:pt x="142" y="0"/>
                        <a:pt x="160" y="17"/>
                      </a:cubicBezTo>
                      <a:cubicBezTo>
                        <a:pt x="214" y="89"/>
                        <a:pt x="267" y="178"/>
                        <a:pt x="214" y="214"/>
                      </a:cubicBezTo>
                      <a:cubicBezTo>
                        <a:pt x="214" y="231"/>
                        <a:pt x="196" y="231"/>
                        <a:pt x="178"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5" name="Freeform 284"/>
                <p:cNvSpPr>
                  <a:spLocks noChangeArrowheads="1"/>
                </p:cNvSpPr>
                <p:nvPr/>
              </p:nvSpPr>
              <p:spPr bwMode="auto">
                <a:xfrm>
                  <a:off x="8247536" y="3022515"/>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55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6" name="Freeform 285"/>
                <p:cNvSpPr>
                  <a:spLocks noChangeArrowheads="1"/>
                </p:cNvSpPr>
                <p:nvPr/>
              </p:nvSpPr>
              <p:spPr bwMode="auto">
                <a:xfrm>
                  <a:off x="8392343" y="2857362"/>
                  <a:ext cx="58641" cy="53854"/>
                </a:xfrm>
                <a:custGeom>
                  <a:avLst/>
                  <a:gdLst>
                    <a:gd name="T0" fmla="*/ 36 w 215"/>
                    <a:gd name="T1" fmla="*/ 196 h 197"/>
                    <a:gd name="T2" fmla="*/ 36 w 215"/>
                    <a:gd name="T3" fmla="*/ 196 h 197"/>
                    <a:gd name="T4" fmla="*/ 0 w 215"/>
                    <a:gd name="T5" fmla="*/ 178 h 197"/>
                    <a:gd name="T6" fmla="*/ 18 w 215"/>
                    <a:gd name="T7" fmla="*/ 124 h 197"/>
                    <a:gd name="T8" fmla="*/ 161 w 215"/>
                    <a:gd name="T9" fmla="*/ 18 h 197"/>
                    <a:gd name="T10" fmla="*/ 214 w 215"/>
                    <a:gd name="T11" fmla="*/ 18 h 197"/>
                    <a:gd name="T12" fmla="*/ 196 w 215"/>
                    <a:gd name="T13" fmla="*/ 71 h 197"/>
                    <a:gd name="T14" fmla="*/ 53 w 215"/>
                    <a:gd name="T15" fmla="*/ 178 h 197"/>
                    <a:gd name="T16" fmla="*/ 36 w 215"/>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97">
                      <a:moveTo>
                        <a:pt x="36" y="196"/>
                      </a:moveTo>
                      <a:lnTo>
                        <a:pt x="36" y="196"/>
                      </a:lnTo>
                      <a:cubicBezTo>
                        <a:pt x="18" y="196"/>
                        <a:pt x="18" y="178"/>
                        <a:pt x="0" y="178"/>
                      </a:cubicBezTo>
                      <a:cubicBezTo>
                        <a:pt x="0" y="160"/>
                        <a:pt x="0" y="143"/>
                        <a:pt x="18" y="124"/>
                      </a:cubicBezTo>
                      <a:cubicBezTo>
                        <a:pt x="161" y="18"/>
                        <a:pt x="161" y="18"/>
                        <a:pt x="161" y="18"/>
                      </a:cubicBezTo>
                      <a:cubicBezTo>
                        <a:pt x="178" y="0"/>
                        <a:pt x="196" y="0"/>
                        <a:pt x="214" y="18"/>
                      </a:cubicBezTo>
                      <a:cubicBezTo>
                        <a:pt x="214" y="35"/>
                        <a:pt x="214" y="53"/>
                        <a:pt x="196" y="71"/>
                      </a:cubicBezTo>
                      <a:cubicBezTo>
                        <a:pt x="53" y="178"/>
                        <a:pt x="53" y="178"/>
                        <a:pt x="53" y="178"/>
                      </a:cubicBezTo>
                      <a:cubicBezTo>
                        <a:pt x="53" y="196"/>
                        <a:pt x="36" y="196"/>
                        <a:pt x="36" y="19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7" name="Freeform 286"/>
                <p:cNvSpPr>
                  <a:spLocks noChangeArrowheads="1"/>
                </p:cNvSpPr>
                <p:nvPr/>
              </p:nvSpPr>
              <p:spPr bwMode="auto">
                <a:xfrm>
                  <a:off x="8174534" y="2866936"/>
                  <a:ext cx="68215" cy="49067"/>
                </a:xfrm>
                <a:custGeom>
                  <a:avLst/>
                  <a:gdLst>
                    <a:gd name="T0" fmla="*/ 196 w 251"/>
                    <a:gd name="T1" fmla="*/ 179 h 180"/>
                    <a:gd name="T2" fmla="*/ 196 w 251"/>
                    <a:gd name="T3" fmla="*/ 179 h 180"/>
                    <a:gd name="T4" fmla="*/ 179 w 251"/>
                    <a:gd name="T5" fmla="*/ 179 h 180"/>
                    <a:gd name="T6" fmla="*/ 36 w 251"/>
                    <a:gd name="T7" fmla="*/ 72 h 180"/>
                    <a:gd name="T8" fmla="*/ 18 w 251"/>
                    <a:gd name="T9" fmla="*/ 18 h 180"/>
                    <a:gd name="T10" fmla="*/ 71 w 251"/>
                    <a:gd name="T11" fmla="*/ 0 h 180"/>
                    <a:gd name="T12" fmla="*/ 214 w 251"/>
                    <a:gd name="T13" fmla="*/ 108 h 180"/>
                    <a:gd name="T14" fmla="*/ 232 w 251"/>
                    <a:gd name="T15" fmla="*/ 161 h 180"/>
                    <a:gd name="T16" fmla="*/ 196 w 251"/>
                    <a:gd name="T1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0">
                      <a:moveTo>
                        <a:pt x="196" y="179"/>
                      </a:moveTo>
                      <a:lnTo>
                        <a:pt x="196" y="179"/>
                      </a:lnTo>
                      <a:cubicBezTo>
                        <a:pt x="196" y="179"/>
                        <a:pt x="196" y="179"/>
                        <a:pt x="179" y="179"/>
                      </a:cubicBezTo>
                      <a:cubicBezTo>
                        <a:pt x="36" y="72"/>
                        <a:pt x="36" y="72"/>
                        <a:pt x="36" y="72"/>
                      </a:cubicBezTo>
                      <a:cubicBezTo>
                        <a:pt x="18" y="54"/>
                        <a:pt x="0" y="36"/>
                        <a:pt x="18" y="18"/>
                      </a:cubicBezTo>
                      <a:cubicBezTo>
                        <a:pt x="36" y="0"/>
                        <a:pt x="54" y="0"/>
                        <a:pt x="71" y="0"/>
                      </a:cubicBezTo>
                      <a:cubicBezTo>
                        <a:pt x="214" y="108"/>
                        <a:pt x="214" y="108"/>
                        <a:pt x="214" y="108"/>
                      </a:cubicBezTo>
                      <a:cubicBezTo>
                        <a:pt x="232" y="125"/>
                        <a:pt x="250" y="143"/>
                        <a:pt x="232" y="161"/>
                      </a:cubicBezTo>
                      <a:cubicBezTo>
                        <a:pt x="232" y="179"/>
                        <a:pt x="214" y="179"/>
                        <a:pt x="196" y="179"/>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8" name="Freeform 287"/>
                <p:cNvSpPr>
                  <a:spLocks noChangeArrowheads="1"/>
                </p:cNvSpPr>
                <p:nvPr/>
              </p:nvSpPr>
              <p:spPr bwMode="auto">
                <a:xfrm>
                  <a:off x="8309768" y="3046450"/>
                  <a:ext cx="19148" cy="63428"/>
                </a:xfrm>
                <a:custGeom>
                  <a:avLst/>
                  <a:gdLst>
                    <a:gd name="T0" fmla="*/ 36 w 72"/>
                    <a:gd name="T1" fmla="*/ 232 h 233"/>
                    <a:gd name="T2" fmla="*/ 36 w 72"/>
                    <a:gd name="T3" fmla="*/ 232 h 233"/>
                    <a:gd name="T4" fmla="*/ 0 w 72"/>
                    <a:gd name="T5" fmla="*/ 196 h 233"/>
                    <a:gd name="T6" fmla="*/ 0 w 72"/>
                    <a:gd name="T7" fmla="*/ 36 h 233"/>
                    <a:gd name="T8" fmla="*/ 36 w 72"/>
                    <a:gd name="T9" fmla="*/ 0 h 233"/>
                    <a:gd name="T10" fmla="*/ 71 w 72"/>
                    <a:gd name="T11" fmla="*/ 36 h 233"/>
                    <a:gd name="T12" fmla="*/ 71 w 72"/>
                    <a:gd name="T13" fmla="*/ 196 h 233"/>
                    <a:gd name="T14" fmla="*/ 36 w 72"/>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33">
                      <a:moveTo>
                        <a:pt x="36" y="232"/>
                      </a:moveTo>
                      <a:lnTo>
                        <a:pt x="36" y="232"/>
                      </a:lnTo>
                      <a:cubicBezTo>
                        <a:pt x="18" y="232"/>
                        <a:pt x="0" y="214"/>
                        <a:pt x="0" y="196"/>
                      </a:cubicBezTo>
                      <a:cubicBezTo>
                        <a:pt x="0" y="36"/>
                        <a:pt x="0" y="36"/>
                        <a:pt x="0" y="36"/>
                      </a:cubicBezTo>
                      <a:cubicBezTo>
                        <a:pt x="0" y="18"/>
                        <a:pt x="18" y="0"/>
                        <a:pt x="36" y="0"/>
                      </a:cubicBezTo>
                      <a:cubicBezTo>
                        <a:pt x="53" y="0"/>
                        <a:pt x="71" y="18"/>
                        <a:pt x="71" y="36"/>
                      </a:cubicBezTo>
                      <a:cubicBezTo>
                        <a:pt x="71" y="196"/>
                        <a:pt x="71" y="196"/>
                        <a:pt x="71" y="196"/>
                      </a:cubicBezTo>
                      <a:cubicBezTo>
                        <a:pt x="71" y="214"/>
                        <a:pt x="53" y="232"/>
                        <a:pt x="36"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grpSp>
        <p:nvGrpSpPr>
          <p:cNvPr id="48" name="Группа 47"/>
          <p:cNvGrpSpPr/>
          <p:nvPr/>
        </p:nvGrpSpPr>
        <p:grpSpPr>
          <a:xfrm>
            <a:off x="11319310" y="359343"/>
            <a:ext cx="603183" cy="603183"/>
            <a:chOff x="8489482" y="269507"/>
            <a:chExt cx="452387" cy="452387"/>
          </a:xfrm>
        </p:grpSpPr>
        <p:sp>
          <p:nvSpPr>
            <p:cNvPr id="49" name="Овал 4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0" name="TextBox 4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10</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04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AAE0751E-30F2-47C3-2182-A389A1172EEA}"/>
              </a:ext>
            </a:extLst>
          </p:cNvPr>
          <p:cNvPicPr>
            <a:picLocks noGrp="1" noChangeAspect="1"/>
          </p:cNvPicPr>
          <p:nvPr>
            <p:ph type="pic" sz="quarter" idx="10"/>
          </p:nvPr>
        </p:nvPicPr>
        <p:blipFill rotWithShape="1">
          <a:blip r:embed="rId2"/>
          <a:srcRect l="-3005" t="-21576" r="-2702" b="-22772"/>
          <a:stretch/>
        </p:blipFill>
        <p:spPr>
          <a:xfrm>
            <a:off x="5711825" y="0"/>
            <a:ext cx="6480175" cy="6858000"/>
          </a:xfrm>
          <a:solidFill>
            <a:schemeClr val="bg1"/>
          </a:solidFill>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7590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Variante 1</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alte Variante von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Swarm</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basiert auf einem Key Value Pair welches umständlich gepflegt werden musste. Dabei wurde jede Note einzeln definiert und aufgebaut. Was zwar im Endeffekt das gleiche Ergebnis hatte jedoch deutlich umständlicher ist als nötig.</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7590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Variante 2</a:t>
              </a:r>
            </a:p>
          </p:txBody>
        </p:sp>
        <p:sp>
          <p:nvSpPr>
            <p:cNvPr id="12" name="TextBox 11"/>
            <p:cNvSpPr txBox="1"/>
            <p:nvPr/>
          </p:nvSpPr>
          <p:spPr>
            <a:xfrm>
              <a:off x="323258" y="3385346"/>
              <a:ext cx="3456654"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neue Variante wird automatisch mit Docker mitgeliefert und verfügt über die selben Möglichkeiten.  Diese Variante wird heutzutage auch gerne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Swarm</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Mode genannt.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Wir werden uns im weiteren mit dieser Variante beschäftigen.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28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83050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1777"/>
            <a:ext cx="3166251" cy="95410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Cluster mit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a:t>
            </a:r>
            <a:r>
              <a:rPr kumimoji="0" lang="de-DE" sz="2800"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Swarm</a:t>
            </a: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erstellen</a:t>
            </a:r>
          </a:p>
        </p:txBody>
      </p:sp>
      <p:sp>
        <p:nvSpPr>
          <p:cNvPr id="8" name="TextBox 7"/>
          <p:cNvSpPr txBox="1"/>
          <p:nvPr/>
        </p:nvSpPr>
        <p:spPr>
          <a:xfrm>
            <a:off x="585050" y="3969308"/>
            <a:ext cx="2999398"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Anwendungen aus dem echten Leben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8A84402-8DAE-519F-E2B5-0244384B296C}"/>
              </a:ext>
            </a:extLst>
          </p:cNvPr>
          <p:cNvPicPr>
            <a:picLocks noGrp="1" noChangeAspect="1"/>
          </p:cNvPicPr>
          <p:nvPr>
            <p:ph type="pic" sz="quarter" idx="10"/>
          </p:nvPr>
        </p:nvPicPr>
        <p:blipFill rotWithShape="1">
          <a:blip r:embed="rId2"/>
          <a:srcRect l="9671" t="-8620" r="14158" b="-5303"/>
          <a:stretch/>
        </p:blipFill>
        <p:spPr>
          <a:xfrm>
            <a:off x="4702286" y="0"/>
            <a:ext cx="7489716" cy="6858000"/>
          </a:xfrm>
          <a:solidFill>
            <a:schemeClr val="bg1"/>
          </a:solidFill>
        </p:spPr>
      </p:pic>
    </p:spTree>
    <p:extLst>
      <p:ext uri="{BB962C8B-B14F-4D97-AF65-F5344CB8AC3E}">
        <p14:creationId xmlns:p14="http://schemas.microsoft.com/office/powerpoint/2010/main" val="81306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BF4BC61F-A205-1651-8EDE-908538A786A2}"/>
              </a:ext>
            </a:extLst>
          </p:cNvPr>
          <p:cNvPicPr>
            <a:picLocks noGrp="1" noChangeAspect="1"/>
          </p:cNvPicPr>
          <p:nvPr>
            <p:ph type="pic" sz="quarter" idx="10"/>
          </p:nvPr>
        </p:nvPicPr>
        <p:blipFill>
          <a:blip r:embed="rId2"/>
          <a:srcRect l="10920" r="10920"/>
          <a:stretch>
            <a:fillRect/>
          </a:stretch>
        </p:blipFill>
        <p:spPr/>
      </p:pic>
      <p:pic>
        <p:nvPicPr>
          <p:cNvPr id="13" name="Bildplatzhalter 12">
            <a:extLst>
              <a:ext uri="{FF2B5EF4-FFF2-40B4-BE49-F238E27FC236}">
                <a16:creationId xmlns:a16="http://schemas.microsoft.com/office/drawing/2014/main" id="{A5CCB15F-9D4A-4FAA-C70D-7B903428E8EF}"/>
              </a:ext>
            </a:extLst>
          </p:cNvPr>
          <p:cNvPicPr>
            <a:picLocks noGrp="1" noChangeAspect="1"/>
          </p:cNvPicPr>
          <p:nvPr>
            <p:ph type="pic" sz="quarter" idx="11"/>
          </p:nvPr>
        </p:nvPicPr>
        <p:blipFill>
          <a:blip r:embed="rId3"/>
          <a:srcRect l="2692" r="2692"/>
          <a:stretch>
            <a:fillRect/>
          </a:stretch>
        </p:blipFill>
        <p:spPr/>
      </p:pic>
      <p:pic>
        <p:nvPicPr>
          <p:cNvPr id="31" name="Bildplatzhalter 30">
            <a:extLst>
              <a:ext uri="{FF2B5EF4-FFF2-40B4-BE49-F238E27FC236}">
                <a16:creationId xmlns:a16="http://schemas.microsoft.com/office/drawing/2014/main" id="{36BE3FBB-C1A1-150E-F1FD-A561F1D38B9B}"/>
              </a:ext>
            </a:extLst>
          </p:cNvPr>
          <p:cNvPicPr>
            <a:picLocks noGrp="1" noChangeAspect="1"/>
          </p:cNvPicPr>
          <p:nvPr>
            <p:ph type="pic" sz="quarter" idx="12"/>
          </p:nvPr>
        </p:nvPicPr>
        <p:blipFill>
          <a:blip r:embed="rId4"/>
          <a:srcRect l="10920" r="10920"/>
          <a:stretch>
            <a:fillRect/>
          </a:stretch>
        </p:blipFill>
        <p:spPr/>
      </p:pic>
      <p:grpSp>
        <p:nvGrpSpPr>
          <p:cNvPr id="2" name="Группа 1"/>
          <p:cNvGrpSpPr/>
          <p:nvPr/>
        </p:nvGrpSpPr>
        <p:grpSpPr>
          <a:xfrm>
            <a:off x="485540" y="1316765"/>
            <a:ext cx="3552394" cy="1824203"/>
            <a:chOff x="364155" y="987574"/>
            <a:chExt cx="2664296" cy="1368152"/>
          </a:xfrm>
        </p:grpSpPr>
        <p:sp>
          <p:nvSpPr>
            <p:cNvPr id="5" name="Прямоугольник 4"/>
            <p:cNvSpPr/>
            <p:nvPr/>
          </p:nvSpPr>
          <p:spPr>
            <a:xfrm>
              <a:off x="364155"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Прямоугольник 5"/>
            <p:cNvSpPr/>
            <p:nvPr/>
          </p:nvSpPr>
          <p:spPr>
            <a:xfrm>
              <a:off x="364155"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7" name="TextBox 6"/>
            <p:cNvSpPr txBox="1"/>
            <p:nvPr/>
          </p:nvSpPr>
          <p:spPr>
            <a:xfrm>
              <a:off x="425228" y="1290891"/>
              <a:ext cx="154874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Build &amp; Deploy Applications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8" name="TextBox 7"/>
            <p:cNvSpPr txBox="1"/>
            <p:nvPr/>
          </p:nvSpPr>
          <p:spPr>
            <a:xfrm>
              <a:off x="435893" y="1585146"/>
              <a:ext cx="2520550"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Applikationen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dauerhaft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neu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gebaut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ausgelierfert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werden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sobald</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Änderungen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aufgenommen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warden.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Hierfür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warden Cluster gerne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verwendet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um den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Prozess</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zu</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Automatisieren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9" name="TextBox 8"/>
            <p:cNvSpPr txBox="1"/>
            <p:nvPr/>
          </p:nvSpPr>
          <p:spPr>
            <a:xfrm>
              <a:off x="2490854" y="1132964"/>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4332007" y="1322889"/>
            <a:ext cx="3552394" cy="1824203"/>
            <a:chOff x="3249005" y="992167"/>
            <a:chExt cx="2664296" cy="1368152"/>
          </a:xfrm>
        </p:grpSpPr>
        <p:sp>
          <p:nvSpPr>
            <p:cNvPr id="18" name="Прямоугольник 17"/>
            <p:cNvSpPr/>
            <p:nvPr/>
          </p:nvSpPr>
          <p:spPr>
            <a:xfrm>
              <a:off x="3249005" y="992167"/>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Прямоугольник 18"/>
            <p:cNvSpPr/>
            <p:nvPr/>
          </p:nvSpPr>
          <p:spPr>
            <a:xfrm>
              <a:off x="3249005" y="992167"/>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0" name="TextBox 19"/>
            <p:cNvSpPr txBox="1"/>
            <p:nvPr/>
          </p:nvSpPr>
          <p:spPr>
            <a:xfrm>
              <a:off x="3310078" y="1295484"/>
              <a:ext cx="121692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Large Scale Projects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3320743" y="1589739"/>
              <a:ext cx="2520550"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größer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das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Projekt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destso</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wichtiger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ist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ständige</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Erreichbarkeit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der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Cluster warden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hierbei</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als</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Sicherungsstationen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gesehen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So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mehr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Istanzen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im</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Cluster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desto</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sicherer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2" name="TextBox 21"/>
            <p:cNvSpPr txBox="1"/>
            <p:nvPr/>
          </p:nvSpPr>
          <p:spPr>
            <a:xfrm>
              <a:off x="5375704" y="1137557"/>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8179194" y="1316765"/>
            <a:ext cx="3552394" cy="1824203"/>
            <a:chOff x="6134396" y="987574"/>
            <a:chExt cx="2664296" cy="1368152"/>
          </a:xfrm>
        </p:grpSpPr>
        <p:sp>
          <p:nvSpPr>
            <p:cNvPr id="23" name="Прямоугольник 22"/>
            <p:cNvSpPr/>
            <p:nvPr/>
          </p:nvSpPr>
          <p:spPr>
            <a:xfrm>
              <a:off x="6134396"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Прямоугольник 23"/>
            <p:cNvSpPr/>
            <p:nvPr/>
          </p:nvSpPr>
          <p:spPr>
            <a:xfrm>
              <a:off x="6134396"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5" name="TextBox 24"/>
            <p:cNvSpPr txBox="1"/>
            <p:nvPr/>
          </p:nvSpPr>
          <p:spPr>
            <a:xfrm>
              <a:off x="6195469" y="1290891"/>
              <a:ext cx="88630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Variant </a:t>
              </a: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Builds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6" name="TextBox 25"/>
            <p:cNvSpPr txBox="1"/>
            <p:nvPr/>
          </p:nvSpPr>
          <p:spPr>
            <a:xfrm>
              <a:off x="6206134" y="1585146"/>
              <a:ext cx="2520550"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Manche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haben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viele</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Varianten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sich</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nur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einzelnen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Punkten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unterscheiden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Hierfür</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ist</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es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möglich</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einen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Cluster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zu</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benutzen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um all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diese</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Varianten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zu</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können</a:t>
              </a:r>
              <a:r>
                <a:rPr kumimoji="0" lang="en-US"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7" name="TextBox 26"/>
            <p:cNvSpPr txBox="1"/>
            <p:nvPr/>
          </p:nvSpPr>
          <p:spPr>
            <a:xfrm>
              <a:off x="8261095" y="1132964"/>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691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92E83BB-9240-0010-A24A-4DF8656417C5}"/>
              </a:ext>
            </a:extLst>
          </p:cNvPr>
          <p:cNvPicPr>
            <a:picLocks noGrp="1" noChangeAspect="1"/>
          </p:cNvPicPr>
          <p:nvPr>
            <p:ph type="pic" sz="quarter" idx="10"/>
          </p:nvPr>
        </p:nvPicPr>
        <p:blipFill>
          <a:blip r:embed="rId2"/>
          <a:srcRect l="14766" r="14766"/>
          <a:stretch>
            <a:fillRect/>
          </a:stretch>
        </p:blipFill>
        <p:spPr/>
      </p:pic>
      <p:sp>
        <p:nvSpPr>
          <p:cNvPr id="10" name="TextBox 9"/>
          <p:cNvSpPr txBox="1"/>
          <p:nvPr/>
        </p:nvSpPr>
        <p:spPr>
          <a:xfrm>
            <a:off x="239348" y="2276872"/>
            <a:ext cx="2528256"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133"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Persönliche</a:t>
            </a:r>
            <a:r>
              <a:rPr kumimoji="0" lang="en-US"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 </a:t>
            </a:r>
            <a:r>
              <a:rPr kumimoji="0" lang="en-US" sz="2133"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Erfahrungen</a:t>
            </a:r>
            <a:endParaRPr kumimoji="0" lang="ru-RU"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11" name="TextBox 10"/>
          <p:cNvSpPr txBox="1"/>
          <p:nvPr/>
        </p:nvSpPr>
        <p:spPr>
          <a:xfrm>
            <a:off x="239349" y="2852937"/>
            <a:ext cx="3168352"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Hier</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kommen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Sie ins Spiel,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welche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Persönliche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Erfahrungen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haben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Sie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mit</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Clustern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 Docker</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Benutzt Ihr Unternehmen diese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Technolgie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oder sind sie daran interessiert diese bei Ihnen einzusetzen.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Dies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soll</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als</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Diskusionsrunde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gefürt</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warden also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fühlen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Sie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sich</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frei</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Ihre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persönliche</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Meinung</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zu</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sagen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103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397358"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Einführung  Container Architektur</a:t>
            </a:r>
          </a:p>
        </p:txBody>
      </p:sp>
      <p:sp>
        <p:nvSpPr>
          <p:cNvPr id="8" name="TextBox 7"/>
          <p:cNvSpPr txBox="1"/>
          <p:nvPr/>
        </p:nvSpPr>
        <p:spPr>
          <a:xfrm>
            <a:off x="585050" y="3969308"/>
            <a:ext cx="200666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Was sind Container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5" name="Bildplatzhalter 14" descr="Ein Bild, das Text, Gerät, Systemsteuerung enthält.&#10;&#10;Automatisch generierte Beschreibung">
            <a:extLst>
              <a:ext uri="{FF2B5EF4-FFF2-40B4-BE49-F238E27FC236}">
                <a16:creationId xmlns:a16="http://schemas.microsoft.com/office/drawing/2014/main" id="{B035E045-CEDF-AAEA-799E-ADD710AB1E9D}"/>
              </a:ext>
            </a:extLst>
          </p:cNvPr>
          <p:cNvPicPr>
            <a:picLocks noGrp="1" noChangeAspect="1"/>
          </p:cNvPicPr>
          <p:nvPr>
            <p:ph type="pic" sz="quarter" idx="10"/>
          </p:nvPr>
        </p:nvPicPr>
        <p:blipFill rotWithShape="1">
          <a:blip r:embed="rId3"/>
          <a:srcRect l="29908" r="33628"/>
          <a:stretch/>
        </p:blipFill>
        <p:spPr>
          <a:xfrm>
            <a:off x="4702284" y="0"/>
            <a:ext cx="7489716" cy="6858000"/>
          </a:xfrm>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3905968" y="2704262"/>
            <a:ext cx="6144683" cy="2419418"/>
            <a:chOff x="2915816" y="1635646"/>
            <a:chExt cx="4608512" cy="2304256"/>
          </a:xfrm>
        </p:grpSpPr>
        <p:sp>
          <p:nvSpPr>
            <p:cNvPr id="3" name="Прямоугольник 2"/>
            <p:cNvSpPr/>
            <p:nvPr/>
          </p:nvSpPr>
          <p:spPr>
            <a:xfrm>
              <a:off x="2915816" y="1635646"/>
              <a:ext cx="4608512" cy="2304256"/>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191673"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Container</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110424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Container ist eine standardisierte Einheit eines Programmes welches mit allen seinen Abhängigkeiten verpackt und zum schnellen starten, stoppen und verbreiten verpackt wurde. Ein Docker-Container-Image ist ein einfaches, eigenständiges, ausführbares Softwarepaket, das alles enthält, was zum Ausführen einer Anwendung erforderlich ist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werden hauptsächlich in der Entwicklung und Bereitstellung von Software und Software Infrastruktur benutzt.  </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9493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werden zur Entwicklung von Software benutzt. Es ist mit Containern möglich ganze Software Projekte und oder Infrastrukturen lokal zu starten und daran zu entwickeln.  Dies ist ein großer Vorteil bezüglich Geschwindigkeit und Sicherheit.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2357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Bereitstellung</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Sie erlauben ein genaues Abbild der gesamten Entwicklungsumgebung mit allen Abhängigkeiten. Somit ist es möglich einen Container in einer anderen Umgebung zu starten ohne das sich der Container vom lokalem System unterscheidet.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231251" y="761107"/>
            <a:ext cx="1863011"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Cotaineren</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deren Vorteile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6879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2</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kann unabhängig von anderen Entwicklungsteilnehmer entwickelt werden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6879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4</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Offline Entwicklung und Lokale Teststände sind möglich</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302188" y="2090388"/>
              <a:ext cx="68792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1</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Infrastruktur kann komplett lokal abgebildet werden.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62379" y="3266528"/>
              <a:ext cx="68792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Schritt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Änderungen laufen auf allen System unabhängig vom Systemtyp</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4323081" y="2333265"/>
            <a:ext cx="3940387" cy="3706855"/>
            <a:chOff x="2952750" y="1471930"/>
            <a:chExt cx="3375025" cy="3175000"/>
          </a:xfrm>
        </p:grpSpPr>
        <p:sp>
          <p:nvSpPr>
            <p:cNvPr id="2" name="Freeform 7"/>
            <p:cNvSpPr>
              <a:spLocks noChangeArrowheads="1"/>
            </p:cNvSpPr>
            <p:nvPr/>
          </p:nvSpPr>
          <p:spPr bwMode="auto">
            <a:xfrm>
              <a:off x="4416425" y="2699068"/>
              <a:ext cx="441325" cy="414337"/>
            </a:xfrm>
            <a:custGeom>
              <a:avLst/>
              <a:gdLst>
                <a:gd name="T0" fmla="*/ 0 w 1224"/>
                <a:gd name="T1" fmla="*/ 66 h 1149"/>
                <a:gd name="T2" fmla="*/ 0 w 1224"/>
                <a:gd name="T3" fmla="*/ 66 h 1149"/>
                <a:gd name="T4" fmla="*/ 601 w 1224"/>
                <a:gd name="T5" fmla="*/ 1148 h 1149"/>
                <a:gd name="T6" fmla="*/ 1223 w 1224"/>
                <a:gd name="T7" fmla="*/ 77 h 1149"/>
                <a:gd name="T8" fmla="*/ 568 w 1224"/>
                <a:gd name="T9" fmla="*/ 0 h 1149"/>
                <a:gd name="T10" fmla="*/ 0 w 1224"/>
                <a:gd name="T11" fmla="*/ 66 h 1149"/>
              </a:gdLst>
              <a:ahLst/>
              <a:cxnLst>
                <a:cxn ang="0">
                  <a:pos x="T0" y="T1"/>
                </a:cxn>
                <a:cxn ang="0">
                  <a:pos x="T2" y="T3"/>
                </a:cxn>
                <a:cxn ang="0">
                  <a:pos x="T4" y="T5"/>
                </a:cxn>
                <a:cxn ang="0">
                  <a:pos x="T6" y="T7"/>
                </a:cxn>
                <a:cxn ang="0">
                  <a:pos x="T8" y="T9"/>
                </a:cxn>
                <a:cxn ang="0">
                  <a:pos x="T10" y="T11"/>
                </a:cxn>
              </a:cxnLst>
              <a:rect l="0" t="0" r="r" b="b"/>
              <a:pathLst>
                <a:path w="1224" h="1149">
                  <a:moveTo>
                    <a:pt x="0" y="66"/>
                  </a:moveTo>
                  <a:lnTo>
                    <a:pt x="0" y="66"/>
                  </a:lnTo>
                  <a:cubicBezTo>
                    <a:pt x="120" y="471"/>
                    <a:pt x="328" y="842"/>
                    <a:pt x="601" y="1148"/>
                  </a:cubicBezTo>
                  <a:cubicBezTo>
                    <a:pt x="885" y="853"/>
                    <a:pt x="1103" y="481"/>
                    <a:pt x="1223" y="77"/>
                  </a:cubicBezTo>
                  <a:cubicBezTo>
                    <a:pt x="1016" y="33"/>
                    <a:pt x="797" y="0"/>
                    <a:pt x="568" y="0"/>
                  </a:cubicBezTo>
                  <a:cubicBezTo>
                    <a:pt x="383" y="0"/>
                    <a:pt x="186" y="22"/>
                    <a:pt x="0" y="66"/>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 name="Freeform 8"/>
            <p:cNvSpPr>
              <a:spLocks noChangeArrowheads="1"/>
            </p:cNvSpPr>
            <p:nvPr/>
          </p:nvSpPr>
          <p:spPr bwMode="auto">
            <a:xfrm>
              <a:off x="2952750" y="1471930"/>
              <a:ext cx="1692275" cy="1920875"/>
            </a:xfrm>
            <a:custGeom>
              <a:avLst/>
              <a:gdLst>
                <a:gd name="T0" fmla="*/ 4066 w 4700"/>
                <a:gd name="T1" fmla="*/ 3475 h 5334"/>
                <a:gd name="T2" fmla="*/ 4066 w 4700"/>
                <a:gd name="T3" fmla="*/ 3475 h 5334"/>
                <a:gd name="T4" fmla="*/ 3968 w 4700"/>
                <a:gd name="T5" fmla="*/ 2743 h 5334"/>
                <a:gd name="T6" fmla="*/ 4699 w 4700"/>
                <a:gd name="T7" fmla="*/ 886 h 5334"/>
                <a:gd name="T8" fmla="*/ 2700 w 4700"/>
                <a:gd name="T9" fmla="*/ 0 h 5334"/>
                <a:gd name="T10" fmla="*/ 0 w 4700"/>
                <a:gd name="T11" fmla="*/ 2711 h 5334"/>
                <a:gd name="T12" fmla="*/ 2044 w 4700"/>
                <a:gd name="T13" fmla="*/ 5333 h 5334"/>
                <a:gd name="T14" fmla="*/ 4066 w 4700"/>
                <a:gd name="T15" fmla="*/ 3475 h 5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0" h="5334">
                  <a:moveTo>
                    <a:pt x="4066" y="3475"/>
                  </a:moveTo>
                  <a:lnTo>
                    <a:pt x="4066" y="3475"/>
                  </a:lnTo>
                  <a:cubicBezTo>
                    <a:pt x="4001" y="3235"/>
                    <a:pt x="3968" y="2994"/>
                    <a:pt x="3968" y="2743"/>
                  </a:cubicBezTo>
                  <a:cubicBezTo>
                    <a:pt x="3968" y="2022"/>
                    <a:pt x="4252" y="1367"/>
                    <a:pt x="4699" y="886"/>
                  </a:cubicBezTo>
                  <a:cubicBezTo>
                    <a:pt x="4208" y="339"/>
                    <a:pt x="3498" y="0"/>
                    <a:pt x="2700" y="0"/>
                  </a:cubicBezTo>
                  <a:cubicBezTo>
                    <a:pt x="1214" y="0"/>
                    <a:pt x="0" y="1214"/>
                    <a:pt x="0" y="2711"/>
                  </a:cubicBezTo>
                  <a:cubicBezTo>
                    <a:pt x="0" y="3978"/>
                    <a:pt x="875" y="5038"/>
                    <a:pt x="2044" y="5333"/>
                  </a:cubicBezTo>
                  <a:cubicBezTo>
                    <a:pt x="2329" y="4393"/>
                    <a:pt x="3104" y="3683"/>
                    <a:pt x="4066" y="3475"/>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 name="Freeform 9"/>
            <p:cNvSpPr>
              <a:spLocks noChangeArrowheads="1"/>
            </p:cNvSpPr>
            <p:nvPr/>
          </p:nvSpPr>
          <p:spPr bwMode="auto">
            <a:xfrm>
              <a:off x="4643438" y="1483043"/>
              <a:ext cx="1684337" cy="1928812"/>
            </a:xfrm>
            <a:custGeom>
              <a:avLst/>
              <a:gdLst>
                <a:gd name="T0" fmla="*/ 4678 w 4679"/>
                <a:gd name="T1" fmla="*/ 2710 h 5356"/>
                <a:gd name="T2" fmla="*/ 4678 w 4679"/>
                <a:gd name="T3" fmla="*/ 2710 h 5356"/>
                <a:gd name="T4" fmla="*/ 1978 w 4679"/>
                <a:gd name="T5" fmla="*/ 0 h 5356"/>
                <a:gd name="T6" fmla="*/ 0 w 4679"/>
                <a:gd name="T7" fmla="*/ 853 h 5356"/>
                <a:gd name="T8" fmla="*/ 711 w 4679"/>
                <a:gd name="T9" fmla="*/ 2678 h 5356"/>
                <a:gd name="T10" fmla="*/ 590 w 4679"/>
                <a:gd name="T11" fmla="*/ 3453 h 5356"/>
                <a:gd name="T12" fmla="*/ 2547 w 4679"/>
                <a:gd name="T13" fmla="*/ 5355 h 5356"/>
                <a:gd name="T14" fmla="*/ 4678 w 4679"/>
                <a:gd name="T15" fmla="*/ 2710 h 5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9" h="5356">
                  <a:moveTo>
                    <a:pt x="4678" y="2710"/>
                  </a:moveTo>
                  <a:lnTo>
                    <a:pt x="4678" y="2710"/>
                  </a:lnTo>
                  <a:cubicBezTo>
                    <a:pt x="4678" y="1213"/>
                    <a:pt x="3465" y="0"/>
                    <a:pt x="1978" y="0"/>
                  </a:cubicBezTo>
                  <a:cubicBezTo>
                    <a:pt x="1202" y="0"/>
                    <a:pt x="503" y="328"/>
                    <a:pt x="0" y="853"/>
                  </a:cubicBezTo>
                  <a:cubicBezTo>
                    <a:pt x="437" y="1334"/>
                    <a:pt x="711" y="1967"/>
                    <a:pt x="711" y="2678"/>
                  </a:cubicBezTo>
                  <a:cubicBezTo>
                    <a:pt x="711" y="2950"/>
                    <a:pt x="667" y="3212"/>
                    <a:pt x="590" y="3453"/>
                  </a:cubicBezTo>
                  <a:cubicBezTo>
                    <a:pt x="1530" y="3693"/>
                    <a:pt x="2284" y="4415"/>
                    <a:pt x="2547" y="5355"/>
                  </a:cubicBezTo>
                  <a:cubicBezTo>
                    <a:pt x="3760" y="5092"/>
                    <a:pt x="4678" y="4010"/>
                    <a:pt x="4678" y="271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5" name="Freeform 10"/>
            <p:cNvSpPr>
              <a:spLocks noChangeArrowheads="1"/>
            </p:cNvSpPr>
            <p:nvPr/>
          </p:nvSpPr>
          <p:spPr bwMode="auto">
            <a:xfrm>
              <a:off x="3648075" y="3111818"/>
              <a:ext cx="1947863" cy="1535112"/>
            </a:xfrm>
            <a:custGeom>
              <a:avLst/>
              <a:gdLst>
                <a:gd name="T0" fmla="*/ 2732 w 5410"/>
                <a:gd name="T1" fmla="*/ 0 h 4264"/>
                <a:gd name="T2" fmla="*/ 2732 w 5410"/>
                <a:gd name="T3" fmla="*/ 0 h 4264"/>
                <a:gd name="T4" fmla="*/ 765 w 5410"/>
                <a:gd name="T5" fmla="*/ 853 h 4264"/>
                <a:gd name="T6" fmla="*/ 109 w 5410"/>
                <a:gd name="T7" fmla="*/ 776 h 4264"/>
                <a:gd name="T8" fmla="*/ 0 w 5410"/>
                <a:gd name="T9" fmla="*/ 1563 h 4264"/>
                <a:gd name="T10" fmla="*/ 2699 w 5410"/>
                <a:gd name="T11" fmla="*/ 4263 h 4264"/>
                <a:gd name="T12" fmla="*/ 5409 w 5410"/>
                <a:gd name="T13" fmla="*/ 1563 h 4264"/>
                <a:gd name="T14" fmla="*/ 5311 w 5410"/>
                <a:gd name="T15" fmla="*/ 831 h 4264"/>
                <a:gd name="T16" fmla="*/ 4742 w 5410"/>
                <a:gd name="T17" fmla="*/ 885 h 4264"/>
                <a:gd name="T18" fmla="*/ 2732 w 5410"/>
                <a:gd name="T19" fmla="*/ 0 h 4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0" h="4264">
                  <a:moveTo>
                    <a:pt x="2732" y="0"/>
                  </a:moveTo>
                  <a:lnTo>
                    <a:pt x="2732" y="0"/>
                  </a:lnTo>
                  <a:cubicBezTo>
                    <a:pt x="2241" y="525"/>
                    <a:pt x="1541" y="853"/>
                    <a:pt x="765" y="853"/>
                  </a:cubicBezTo>
                  <a:cubicBezTo>
                    <a:pt x="546" y="853"/>
                    <a:pt x="328" y="831"/>
                    <a:pt x="109" y="776"/>
                  </a:cubicBezTo>
                  <a:cubicBezTo>
                    <a:pt x="44" y="1028"/>
                    <a:pt x="0" y="1290"/>
                    <a:pt x="0" y="1563"/>
                  </a:cubicBezTo>
                  <a:cubicBezTo>
                    <a:pt x="0" y="3049"/>
                    <a:pt x="1213" y="4263"/>
                    <a:pt x="2699" y="4263"/>
                  </a:cubicBezTo>
                  <a:cubicBezTo>
                    <a:pt x="4196" y="4263"/>
                    <a:pt x="5409" y="3049"/>
                    <a:pt x="5409" y="1563"/>
                  </a:cubicBezTo>
                  <a:cubicBezTo>
                    <a:pt x="5409" y="1301"/>
                    <a:pt x="5376" y="1060"/>
                    <a:pt x="5311" y="831"/>
                  </a:cubicBezTo>
                  <a:cubicBezTo>
                    <a:pt x="5125" y="863"/>
                    <a:pt x="4939" y="885"/>
                    <a:pt x="4742" y="885"/>
                  </a:cubicBezTo>
                  <a:cubicBezTo>
                    <a:pt x="3945" y="885"/>
                    <a:pt x="3234" y="547"/>
                    <a:pt x="2732" y="0"/>
                  </a:cubicBezTo>
                </a:path>
              </a:pathLst>
            </a:custGeom>
            <a:solidFill>
              <a:schemeClr val="accent5"/>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 Box 11"/>
            <p:cNvSpPr txBox="1">
              <a:spLocks noChangeArrowheads="1"/>
            </p:cNvSpPr>
            <p:nvPr/>
          </p:nvSpPr>
          <p:spPr bwMode="auto">
            <a:xfrm>
              <a:off x="3594100" y="2049780"/>
              <a:ext cx="5461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sp>
          <p:nvSpPr>
            <p:cNvPr id="7" name="Text Box 12"/>
            <p:cNvSpPr txBox="1">
              <a:spLocks noChangeArrowheads="1"/>
            </p:cNvSpPr>
            <p:nvPr/>
          </p:nvSpPr>
          <p:spPr bwMode="auto">
            <a:xfrm>
              <a:off x="5324475" y="2049780"/>
              <a:ext cx="506414"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02</a:t>
              </a:r>
            </a:p>
          </p:txBody>
        </p:sp>
        <p:sp>
          <p:nvSpPr>
            <p:cNvPr id="8" name="Text Box 13"/>
            <p:cNvSpPr txBox="1">
              <a:spLocks noChangeArrowheads="1"/>
            </p:cNvSpPr>
            <p:nvPr/>
          </p:nvSpPr>
          <p:spPr bwMode="auto">
            <a:xfrm>
              <a:off x="4427538" y="3619818"/>
              <a:ext cx="479742"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5467"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03</a:t>
              </a:r>
            </a:p>
          </p:txBody>
        </p:sp>
      </p:grpSp>
      <p:sp>
        <p:nvSpPr>
          <p:cNvPr id="9" name="TextBox 8"/>
          <p:cNvSpPr txBox="1"/>
          <p:nvPr/>
        </p:nvSpPr>
        <p:spPr>
          <a:xfrm>
            <a:off x="5185489" y="860476"/>
            <a:ext cx="2186817"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Bereitstellung</a:t>
            </a:r>
          </a:p>
        </p:txBody>
      </p:sp>
      <p:sp>
        <p:nvSpPr>
          <p:cNvPr id="10" name="TextBox 9"/>
          <p:cNvSpPr txBox="1"/>
          <p:nvPr/>
        </p:nvSpPr>
        <p:spPr>
          <a:xfrm>
            <a:off x="5091166" y="1341232"/>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Mit</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Containern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deren</a:t>
            </a:r>
            <a:r>
              <a:rPr kumimoji="0" lang="en-US"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en-US"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Vorteile</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26" name="Группа 25"/>
          <p:cNvGrpSpPr/>
          <p:nvPr/>
        </p:nvGrpSpPr>
        <p:grpSpPr>
          <a:xfrm>
            <a:off x="8638117" y="2844926"/>
            <a:ext cx="2436283" cy="562058"/>
            <a:chOff x="6478588" y="2133696"/>
            <a:chExt cx="1827212" cy="421544"/>
          </a:xfrm>
        </p:grpSpPr>
        <p:sp>
          <p:nvSpPr>
            <p:cNvPr id="12" name="Text Box 10"/>
            <p:cNvSpPr txBox="1">
              <a:spLocks noChangeArrowheads="1"/>
            </p:cNvSpPr>
            <p:nvPr/>
          </p:nvSpPr>
          <p:spPr bwMode="auto">
            <a:xfrm>
              <a:off x="6478588" y="2133696"/>
              <a:ext cx="119943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Geschwindigkeit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15" name="Text Box 13"/>
            <p:cNvSpPr txBox="1">
              <a:spLocks noChangeArrowheads="1"/>
            </p:cNvSpPr>
            <p:nvPr/>
          </p:nvSpPr>
          <p:spPr bwMode="auto">
            <a:xfrm>
              <a:off x="6478588" y="2445703"/>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Geschwindigkeit ist ein großer Bestandteil der Bereitstellung von Software. Container lassen sich schnell starten und stoppen.</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2698600" y="4731262"/>
            <a:ext cx="2436283" cy="562058"/>
            <a:chOff x="2023950" y="3548449"/>
            <a:chExt cx="1827212" cy="421544"/>
          </a:xfrm>
        </p:grpSpPr>
        <p:sp>
          <p:nvSpPr>
            <p:cNvPr id="17" name="Text Box 10"/>
            <p:cNvSpPr txBox="1">
              <a:spLocks noChangeArrowheads="1"/>
            </p:cNvSpPr>
            <p:nvPr/>
          </p:nvSpPr>
          <p:spPr bwMode="auto">
            <a:xfrm>
              <a:off x="2023950" y="3548449"/>
              <a:ext cx="122419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Unabhängikeit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18" name="Text Box 13"/>
            <p:cNvSpPr txBox="1">
              <a:spLocks noChangeArrowheads="1"/>
            </p:cNvSpPr>
            <p:nvPr/>
          </p:nvSpPr>
          <p:spPr bwMode="auto">
            <a:xfrm>
              <a:off x="2023950" y="3860456"/>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Alle Container laufen unabhängig von einander, dies erlaubt das Abbilden Komplizierter Infrastruktur</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13" name="Группа 12"/>
          <p:cNvGrpSpPr/>
          <p:nvPr/>
        </p:nvGrpSpPr>
        <p:grpSpPr>
          <a:xfrm>
            <a:off x="1699965" y="3022976"/>
            <a:ext cx="2436283" cy="562058"/>
            <a:chOff x="1274974" y="2267233"/>
            <a:chExt cx="1827212" cy="421544"/>
          </a:xfrm>
        </p:grpSpPr>
        <p:sp>
          <p:nvSpPr>
            <p:cNvPr id="20" name="Text Box 10"/>
            <p:cNvSpPr txBox="1">
              <a:spLocks noChangeArrowheads="1"/>
            </p:cNvSpPr>
            <p:nvPr/>
          </p:nvSpPr>
          <p:spPr bwMode="auto">
            <a:xfrm>
              <a:off x="1274974" y="2267233"/>
              <a:ext cx="82581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2133" b="0" i="0" u="none" strike="noStrike" kern="1200" cap="none" spc="0" normalizeH="0" baseline="0" noProof="0" dirty="0" err="1">
                  <a:ln>
                    <a:noFill/>
                  </a:ln>
                  <a:solidFill>
                    <a:srgbClr val="393939"/>
                  </a:solidFill>
                  <a:effectLst/>
                  <a:uLnTx/>
                  <a:uFillTx/>
                  <a:latin typeface="Bebas Neue" charset="0"/>
                  <a:ea typeface="Bebas Neue" charset="0"/>
                  <a:cs typeface="Bebas Neue" charset="0"/>
                  <a:sym typeface="Arial"/>
                </a:rPr>
                <a:t>Sicherheit</a:t>
              </a:r>
              <a:endParaRPr kumimoji="0" lang="ru-RU" altLang="ru-RU" sz="2133" b="0" i="0" u="none" strike="noStrike" kern="1200" cap="none" spc="0" normalizeH="0" baseline="0" noProof="0" dirty="0">
                <a:ln>
                  <a:noFill/>
                </a:ln>
                <a:solidFill>
                  <a:srgbClr val="393939"/>
                </a:solidFill>
                <a:effectLst/>
                <a:uLnTx/>
                <a:uFillTx/>
                <a:latin typeface="Bebas Neue" charset="0"/>
                <a:ea typeface="Bebas Neue" charset="0"/>
                <a:cs typeface="Bebas Neue" charset="0"/>
                <a:sym typeface="Arial"/>
              </a:endParaRPr>
            </a:p>
          </p:txBody>
        </p:sp>
        <p:sp>
          <p:nvSpPr>
            <p:cNvPr id="21" name="Text Box 13"/>
            <p:cNvSpPr txBox="1">
              <a:spLocks noChangeArrowheads="1"/>
            </p:cNvSpPr>
            <p:nvPr/>
          </p:nvSpPr>
          <p:spPr bwMode="auto">
            <a:xfrm>
              <a:off x="1274974" y="2579240"/>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marL="0" marR="0" lvl="0" indent="0" algn="l" defTabSz="914377" rtl="0" eaLnBrk="1" fontAlgn="auto" latinLnBrk="0" hangingPunct="1">
                <a:lnSpc>
                  <a:spcPct val="113000"/>
                </a:lnSpc>
                <a:spcBef>
                  <a:spcPts val="0"/>
                </a:spcBef>
                <a:spcAft>
                  <a:spcPts val="0"/>
                </a:spcAft>
                <a:buClrTx/>
                <a:buSzTx/>
                <a:buFont typeface="Arial"/>
                <a:buNone/>
                <a:tabLst>
                  <a:tab pos="965176" algn="l"/>
                  <a:tab pos="1930352" algn="l"/>
                </a:tabLst>
                <a:defRPr/>
              </a:pPr>
              <a:r>
                <a:rPr kumimoji="0" lang="de-DE"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rPr>
                <a:t>Container sind in sich geschlossen und können mit den neusten Sicherheitsstandards ausgeliefert werden</a:t>
              </a:r>
              <a:endParaRPr kumimoji="0" lang="ru-RU" altLang="ru-RU" sz="800" b="0" i="0" u="none" strike="noStrike" kern="1200" cap="none" spc="0" normalizeH="0" baseline="0" noProof="0" dirty="0">
                <a:ln>
                  <a:noFill/>
                </a:ln>
                <a:solidFill>
                  <a:srgbClr val="747474"/>
                </a:solidFill>
                <a:effectLst/>
                <a:uLnTx/>
                <a:uFillTx/>
                <a:latin typeface="Open Sans" charset="0"/>
                <a:ea typeface="Open Sans" charset="0"/>
                <a:cs typeface="Open Sans" charset="0"/>
                <a:sym typeface="Arial"/>
              </a:endParaRPr>
            </a:p>
          </p:txBody>
        </p:sp>
      </p:grpSp>
      <p:grpSp>
        <p:nvGrpSpPr>
          <p:cNvPr id="23" name="Группа 22"/>
          <p:cNvGrpSpPr/>
          <p:nvPr/>
        </p:nvGrpSpPr>
        <p:grpSpPr>
          <a:xfrm>
            <a:off x="11319310" y="359343"/>
            <a:ext cx="603183" cy="603183"/>
            <a:chOff x="8489482" y="269507"/>
            <a:chExt cx="452387" cy="452387"/>
          </a:xfrm>
        </p:grpSpPr>
        <p:sp>
          <p:nvSpPr>
            <p:cNvPr id="24" name="Овал 2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TextBox 2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150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a:extLst>
              <a:ext uri="{FF2B5EF4-FFF2-40B4-BE49-F238E27FC236}">
                <a16:creationId xmlns:a16="http://schemas.microsoft.com/office/drawing/2014/main" id="{46D9268F-058B-26B5-BFD5-90CD6A63C513}"/>
              </a:ext>
            </a:extLst>
          </p:cNvPr>
          <p:cNvPicPr>
            <a:picLocks noGrp="1" noChangeAspect="1"/>
          </p:cNvPicPr>
          <p:nvPr>
            <p:ph type="pic" sz="quarter" idx="11"/>
          </p:nvPr>
        </p:nvPicPr>
        <p:blipFill rotWithShape="1">
          <a:blip r:embed="rId3"/>
          <a:srcRect l="6328" t="16720" r="1857" b="4970"/>
          <a:stretch/>
        </p:blipFill>
        <p:spPr>
          <a:xfrm>
            <a:off x="2353901" y="359342"/>
            <a:ext cx="9643027" cy="6498657"/>
          </a:xfrm>
        </p:spPr>
      </p:pic>
      <p:grpSp>
        <p:nvGrpSpPr>
          <p:cNvPr id="2" name="Группа 1"/>
          <p:cNvGrpSpPr/>
          <p:nvPr/>
        </p:nvGrpSpPr>
        <p:grpSpPr>
          <a:xfrm>
            <a:off x="114171" y="4953159"/>
            <a:ext cx="2048960" cy="1273426"/>
            <a:chOff x="85628" y="3714868"/>
            <a:chExt cx="1536722" cy="955069"/>
          </a:xfrm>
        </p:grpSpPr>
        <p:sp>
          <p:nvSpPr>
            <p:cNvPr id="27" name="TextBox 26"/>
            <p:cNvSpPr txBox="1"/>
            <p:nvPr/>
          </p:nvSpPr>
          <p:spPr>
            <a:xfrm>
              <a:off x="85628" y="4378511"/>
              <a:ext cx="593382" cy="29142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rPr>
                <a:t>BenCoepp</a:t>
              </a:r>
              <a:endParaRPr kumimoji="0" lang="ru-RU"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endParaRPr>
            </a:p>
          </p:txBody>
        </p:sp>
        <p:sp>
          <p:nvSpPr>
            <p:cNvPr id="28" name="TextBox 27"/>
            <p:cNvSpPr txBox="1"/>
            <p:nvPr/>
          </p:nvSpPr>
          <p:spPr>
            <a:xfrm>
              <a:off x="85629" y="3714868"/>
              <a:ext cx="1536721" cy="7155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Funktionsweise</a:t>
              </a:r>
              <a:endPar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a:t>
              </a:r>
              <a:endParaRPr kumimoji="0" lang="ru-RU"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870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114171" y="4953159"/>
            <a:ext cx="1980031" cy="1273426"/>
            <a:chOff x="85628" y="3714868"/>
            <a:chExt cx="1485023" cy="955069"/>
          </a:xfrm>
        </p:grpSpPr>
        <p:sp>
          <p:nvSpPr>
            <p:cNvPr id="27" name="TextBox 26"/>
            <p:cNvSpPr txBox="1"/>
            <p:nvPr/>
          </p:nvSpPr>
          <p:spPr>
            <a:xfrm>
              <a:off x="85628" y="4378511"/>
              <a:ext cx="593382" cy="29142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rPr>
                <a:t>BenCoepp</a:t>
              </a:r>
              <a:endParaRPr kumimoji="0" lang="ru-RU"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endParaRPr>
            </a:p>
          </p:txBody>
        </p:sp>
        <p:sp>
          <p:nvSpPr>
            <p:cNvPr id="28" name="TextBox 27"/>
            <p:cNvSpPr txBox="1"/>
            <p:nvPr/>
          </p:nvSpPr>
          <p:spPr>
            <a:xfrm>
              <a:off x="85629" y="3714868"/>
              <a:ext cx="1485022" cy="7155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Unterschiede</a:t>
              </a:r>
              <a:endPar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 / VM</a:t>
              </a:r>
              <a:endParaRPr kumimoji="0" lang="ru-RU"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6" name="Bildplatzhalter 5">
            <a:extLst>
              <a:ext uri="{FF2B5EF4-FFF2-40B4-BE49-F238E27FC236}">
                <a16:creationId xmlns:a16="http://schemas.microsoft.com/office/drawing/2014/main" id="{2929A28D-6EE6-A533-F9DC-723E1D67951F}"/>
              </a:ext>
            </a:extLst>
          </p:cNvPr>
          <p:cNvPicPr>
            <a:picLocks noGrp="1" noChangeAspect="1"/>
          </p:cNvPicPr>
          <p:nvPr>
            <p:ph type="pic" sz="quarter" idx="11"/>
          </p:nvPr>
        </p:nvPicPr>
        <p:blipFill rotWithShape="1">
          <a:blip r:embed="rId3"/>
          <a:srcRect l="-79" t="-36730" r="-1" b="-32923"/>
          <a:stretch/>
        </p:blipFill>
        <p:spPr>
          <a:xfrm>
            <a:off x="2300288" y="0"/>
            <a:ext cx="9891712" cy="6858000"/>
          </a:xfrm>
          <a:solidFill>
            <a:schemeClr val="bg1"/>
          </a:solidFill>
        </p:spPr>
      </p:pic>
    </p:spTree>
    <p:extLst>
      <p:ext uri="{BB962C8B-B14F-4D97-AF65-F5344CB8AC3E}">
        <p14:creationId xmlns:p14="http://schemas.microsoft.com/office/powerpoint/2010/main" val="42896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Installation von Docker</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Docker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27973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3"/>
          <a:srcRect l="11318" t="-5680" r="13093" b="-5680"/>
          <a:stretch/>
        </p:blipFill>
        <p:spPr>
          <a:xfrm>
            <a:off x="0" y="0"/>
            <a:ext cx="7603957" cy="6858000"/>
          </a:xfrm>
          <a:solidFill>
            <a:schemeClr val="bg1"/>
          </a:solidFill>
        </p:spPr>
      </p:pic>
      <p:sp>
        <p:nvSpPr>
          <p:cNvPr id="6" name="TextBox 5"/>
          <p:cNvSpPr txBox="1"/>
          <p:nvPr/>
        </p:nvSpPr>
        <p:spPr>
          <a:xfrm>
            <a:off x="7997394" y="2049482"/>
            <a:ext cx="1534394"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a:t>
            </a:r>
          </a:p>
        </p:txBody>
      </p:sp>
      <p:sp>
        <p:nvSpPr>
          <p:cNvPr id="7" name="TextBox 6"/>
          <p:cNvSpPr txBox="1"/>
          <p:nvPr/>
        </p:nvSpPr>
        <p:spPr>
          <a:xfrm>
            <a:off x="7997394" y="2620323"/>
            <a:ext cx="3925099"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ist eine Software, welche die Container-Virtualisierung von Anwendungen ermöglicht. Anwendungen können inklusive ihrer Abhängigkeiten in ein Image gepackt werden. Mittels einer speziellen Engine kann die so verpackte Anwendung dann in einem Docker Container ausgeführt werden.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ist ein beliebtes Open-Source-Tool, das eine portable und konsistente Laufzeitumgebung für Softwareanwendungen bietet.</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1671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Installation Docker &amp; Docker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Compose</a:t>
            </a: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8131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Desktop von der Docker Homepage runter laden und installieren. Belehrung der Nutzer Bedingungen für Docker Desktop</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Runterladen &amp; Installieren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Docker Desktop runtergeladen und installiert ist wird die Funktionalität ausgetestet. Dies wird durch die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Getting</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Started</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Anwendung durchgeführt.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Funktionalität Testen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Kennen lernen der wichtigste Funktionen und Werkzeuge die Docker Desktop und Docker kennen lernen.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 Kennen Lernen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pic>
        <p:nvPicPr>
          <p:cNvPr id="38" name="Bildplatzhalter 37">
            <a:extLst>
              <a:ext uri="{FF2B5EF4-FFF2-40B4-BE49-F238E27FC236}">
                <a16:creationId xmlns:a16="http://schemas.microsoft.com/office/drawing/2014/main" id="{B9A0C8E6-DE26-34AE-84C4-D12B45C19F3C}"/>
              </a:ext>
            </a:extLst>
          </p:cNvPr>
          <p:cNvPicPr>
            <a:picLocks noGrp="1" noChangeAspect="1"/>
          </p:cNvPicPr>
          <p:nvPr>
            <p:ph type="pic" sz="quarter" idx="10"/>
          </p:nvPr>
        </p:nvPicPr>
        <p:blipFill rotWithShape="1">
          <a:blip r:embed="rId4"/>
          <a:srcRect t="874" b="874"/>
          <a:stretch/>
        </p:blipFill>
        <p:spPr>
          <a:xfrm>
            <a:off x="2388101" y="833775"/>
            <a:ext cx="7442200" cy="4608513"/>
          </a:xfr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618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14" name="Bildplatzhalter 13">
            <a:extLst>
              <a:ext uri="{FF2B5EF4-FFF2-40B4-BE49-F238E27FC236}">
                <a16:creationId xmlns:a16="http://schemas.microsoft.com/office/drawing/2014/main" id="{A0E35FFC-1CEC-FB4A-D25F-D67CFA7AF443}"/>
              </a:ext>
            </a:extLst>
          </p:cNvPr>
          <p:cNvPicPr>
            <a:picLocks noGrp="1" noChangeAspect="1"/>
          </p:cNvPicPr>
          <p:nvPr>
            <p:ph type="pic" sz="quarter" idx="10"/>
          </p:nvPr>
        </p:nvPicPr>
        <p:blipFill rotWithShape="1">
          <a:blip r:embed="rId4"/>
          <a:srcRect l="-2016" t="-8638" r="-38" b="-8608"/>
          <a:stretch/>
        </p:blipFill>
        <p:spPr>
          <a:xfrm>
            <a:off x="2355850" y="820738"/>
            <a:ext cx="7480300" cy="4633912"/>
          </a:xfrm>
          <a:solidFill>
            <a:srgbClr val="041F2F"/>
          </a:solidFill>
        </p:spPr>
      </p:pic>
    </p:spTree>
    <p:extLst>
      <p:ext uri="{BB962C8B-B14F-4D97-AF65-F5344CB8AC3E}">
        <p14:creationId xmlns:p14="http://schemas.microsoft.com/office/powerpoint/2010/main" val="15210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p>
          </p:txBody>
        </p:sp>
      </p:grpSp>
      <p:pic>
        <p:nvPicPr>
          <p:cNvPr id="6" name="Bildplatzhalter 5">
            <a:extLst>
              <a:ext uri="{FF2B5EF4-FFF2-40B4-BE49-F238E27FC236}">
                <a16:creationId xmlns:a16="http://schemas.microsoft.com/office/drawing/2014/main" id="{BF0CEA7C-9414-F947-6E4E-BB0D126917BA}"/>
              </a:ext>
            </a:extLst>
          </p:cNvPr>
          <p:cNvPicPr>
            <a:picLocks noGrp="1" noChangeAspect="1"/>
          </p:cNvPicPr>
          <p:nvPr>
            <p:ph type="pic" sz="quarter" idx="10"/>
          </p:nvPr>
        </p:nvPicPr>
        <p:blipFill rotWithShape="1">
          <a:blip r:embed="rId4"/>
          <a:srcRect l="3301" t="-15671" r="2321" b="-12680"/>
          <a:stretch/>
        </p:blipFill>
        <p:spPr>
          <a:xfrm>
            <a:off x="2463800" y="820738"/>
            <a:ext cx="7340600" cy="4627562"/>
          </a:xfrm>
          <a:solidFill>
            <a:srgbClr val="041F2F"/>
          </a:solidFill>
        </p:spPr>
      </p:pic>
    </p:spTree>
    <p:extLst>
      <p:ext uri="{BB962C8B-B14F-4D97-AF65-F5344CB8AC3E}">
        <p14:creationId xmlns:p14="http://schemas.microsoft.com/office/powerpoint/2010/main" val="2747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Arbeiten mit Images und Containern</a:t>
              </a:r>
            </a:p>
          </p:txBody>
        </p:sp>
        <p:sp>
          <p:nvSpPr>
            <p:cNvPr id="9" name="TextBox 8"/>
            <p:cNvSpPr txBox="1"/>
            <p:nvPr/>
          </p:nvSpPr>
          <p:spPr>
            <a:xfrm>
              <a:off x="465411" y="3971840"/>
              <a:ext cx="936104"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sind Images</a:t>
              </a:r>
            </a:p>
          </p:txBody>
        </p:sp>
      </p:grpSp>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 y="0"/>
            <a:ext cx="4151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25" name="Изображение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92" y="740701"/>
            <a:ext cx="3466733" cy="5933575"/>
          </a:xfrm>
          <a:prstGeom prst="rect">
            <a:avLst/>
          </a:prstGeom>
        </p:spPr>
      </p:pic>
      <p:grpSp>
        <p:nvGrpSpPr>
          <p:cNvPr id="2" name="Группа 1"/>
          <p:cNvGrpSpPr/>
          <p:nvPr/>
        </p:nvGrpSpPr>
        <p:grpSpPr>
          <a:xfrm>
            <a:off x="340449" y="2012064"/>
            <a:ext cx="3470477" cy="3508031"/>
            <a:chOff x="323528" y="1491630"/>
            <a:chExt cx="2602858" cy="2631023"/>
          </a:xfrm>
        </p:grpSpPr>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491630"/>
              <a:ext cx="288032" cy="262315"/>
            </a:xfrm>
            <a:prstGeom prst="rect">
              <a:avLst/>
            </a:prstGeom>
          </p:spPr>
        </p:pic>
        <p:sp>
          <p:nvSpPr>
            <p:cNvPr id="7" name="TextBox 6"/>
            <p:cNvSpPr txBox="1"/>
            <p:nvPr/>
          </p:nvSpPr>
          <p:spPr>
            <a:xfrm>
              <a:off x="395536" y="1923678"/>
              <a:ext cx="716783" cy="37707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Images</a:t>
              </a:r>
              <a:endParaRPr kumimoji="0" lang="ru-RU"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406106" y="2323788"/>
              <a:ext cx="2520280" cy="15058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Ein Docker Image ist eine Datei, die aus mehreren Schichten besteht und zur Ausführung von Code in einem Docker-Container verwendet wird. Ein Image wird im Wesentlichen aus den Anweisungen für eine vollständige und ausführbare Version einer Anwendung erstellt, die sich auf den Kernel des Host-Betriebssystems stützt. Wenn der Docker-Benutzer ein Image ausführt, kann es zu einer oder mehreren Instanzen dieses Containers werden</a:t>
              </a:r>
              <a:endParaRPr kumimoji="0" lang="ru-RU" sz="9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cxnSp>
          <p:nvCxnSpPr>
            <p:cNvPr id="9" name="Прямая соединительная линия 8"/>
            <p:cNvCxnSpPr/>
            <p:nvPr/>
          </p:nvCxnSpPr>
          <p:spPr>
            <a:xfrm>
              <a:off x="514339" y="3507854"/>
              <a:ext cx="1969429" cy="0"/>
            </a:xfrm>
            <a:prstGeom prst="line">
              <a:avLst/>
            </a:prstGeom>
            <a:ln w="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7478" y="3884078"/>
              <a:ext cx="683120" cy="2385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24 </a:t>
              </a:r>
              <a:r>
                <a:rPr kumimoji="0" lang="de-DE" sz="14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MAi</a:t>
              </a: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2022</a:t>
              </a:r>
            </a:p>
          </p:txBody>
        </p:sp>
      </p:grpSp>
      <p:pic>
        <p:nvPicPr>
          <p:cNvPr id="13" name="Bildplatzhalter 6">
            <a:extLst>
              <a:ext uri="{FF2B5EF4-FFF2-40B4-BE49-F238E27FC236}">
                <a16:creationId xmlns:a16="http://schemas.microsoft.com/office/drawing/2014/main" id="{0F875CE6-26E6-EEF2-D574-02C1475711FB}"/>
              </a:ext>
            </a:extLst>
          </p:cNvPr>
          <p:cNvPicPr>
            <a:picLocks noChangeAspect="1"/>
          </p:cNvPicPr>
          <p:nvPr/>
        </p:nvPicPr>
        <p:blipFill rotWithShape="1">
          <a:blip r:embed="rId4"/>
          <a:srcRect l="-50922" t="-15864" r="-122721" b="-186918"/>
          <a:stretch/>
        </p:blipFill>
        <p:spPr>
          <a:xfrm>
            <a:off x="4151376" y="0"/>
            <a:ext cx="804062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bg1"/>
          </a:solidFill>
        </p:spPr>
      </p:pic>
      <p:pic>
        <p:nvPicPr>
          <p:cNvPr id="14" name="Grafik 13" descr="Ein Bild, das Text, Buch, Regal, gefüttert enthält.&#10;&#10;Automatisch generierte Beschreibung">
            <a:extLst>
              <a:ext uri="{FF2B5EF4-FFF2-40B4-BE49-F238E27FC236}">
                <a16:creationId xmlns:a16="http://schemas.microsoft.com/office/drawing/2014/main" id="{CE5590FB-468C-7034-899B-4964F84EE37D}"/>
              </a:ext>
            </a:extLst>
          </p:cNvPr>
          <p:cNvPicPr>
            <a:picLocks noChangeAspect="1"/>
          </p:cNvPicPr>
          <p:nvPr/>
        </p:nvPicPr>
        <p:blipFill rotWithShape="1">
          <a:blip r:embed="rId5"/>
          <a:srcRect l="34050"/>
          <a:stretch/>
        </p:blipFill>
        <p:spPr>
          <a:xfrm>
            <a:off x="4151372" y="0"/>
            <a:ext cx="8040627" cy="6858000"/>
          </a:xfrm>
          <a:prstGeom prst="rect">
            <a:avLst/>
          </a:prstGeom>
        </p:spPr>
      </p:pic>
    </p:spTree>
    <p:extLst>
      <p:ext uri="{BB962C8B-B14F-4D97-AF65-F5344CB8AC3E}">
        <p14:creationId xmlns:p14="http://schemas.microsoft.com/office/powerpoint/2010/main" val="194543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Text, Buch, Regal, gefüttert enthält.&#10;&#10;Automatisch generierte Beschreibung">
            <a:extLst>
              <a:ext uri="{FF2B5EF4-FFF2-40B4-BE49-F238E27FC236}">
                <a16:creationId xmlns:a16="http://schemas.microsoft.com/office/drawing/2014/main" id="{6E733C5A-8949-CDB8-A271-9D89A65BBD73}"/>
              </a:ext>
            </a:extLst>
          </p:cNvPr>
          <p:cNvPicPr>
            <a:picLocks noGrp="1" noChangeAspect="1"/>
          </p:cNvPicPr>
          <p:nvPr>
            <p:ph type="pic" sz="quarter" idx="10"/>
          </p:nvPr>
        </p:nvPicPr>
        <p:blipFill>
          <a:blip r:embed="rId2"/>
          <a:srcRect l="23424" r="23424"/>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1678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Grundstein</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Images sind der Grundstein aller Vorgänge in Docker. Man benutzt sie als Grundlage für seine eigenen Images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bzw</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Container. Und man kann seine eigenen Container in Images verpacken um sie teilen zu können.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58694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Kompakt</a:t>
              </a:r>
            </a:p>
          </p:txBody>
        </p:sp>
        <p:sp>
          <p:nvSpPr>
            <p:cNvPr id="12" name="TextBox 11"/>
            <p:cNvSpPr txBox="1"/>
            <p:nvPr/>
          </p:nvSpPr>
          <p:spPr>
            <a:xfrm>
              <a:off x="323258" y="3385346"/>
              <a:ext cx="3456654"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Images sind in der Regel kompakt und nur auf eine einzige Sache oder Prozess spezialisiert. Dies macht das orchestrieren und verwalten dieser einfacher.</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Eigen gebaute Images können hingegen sehr groß werden. Hierfür müssen spezielle Schritte in Betracht genommen werden um die Größe zu minimieren.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28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777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Arbeiten mit Images und Containern</a:t>
              </a:r>
            </a:p>
          </p:txBody>
        </p:sp>
        <p:sp>
          <p:nvSpPr>
            <p:cNvPr id="9" name="TextBox 8"/>
            <p:cNvSpPr txBox="1"/>
            <p:nvPr/>
          </p:nvSpPr>
          <p:spPr>
            <a:xfrm>
              <a:off x="465411" y="3971840"/>
              <a:ext cx="1907457"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Grundlagen des Umganges</a:t>
              </a:r>
            </a:p>
          </p:txBody>
        </p:sp>
      </p:grpSp>
    </p:spTree>
    <p:extLst>
      <p:ext uri="{BB962C8B-B14F-4D97-AF65-F5344CB8AC3E}">
        <p14:creationId xmlns:p14="http://schemas.microsoft.com/office/powerpoint/2010/main" val="354645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893514" cy="25391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383838"/>
                  </a:solidFill>
                  <a:effectLst/>
                  <a:uLnTx/>
                  <a:uFillTx/>
                  <a:latin typeface="Bebas Neue"/>
                  <a:ea typeface="Bebas Neue"/>
                  <a:cs typeface="Bebas Neue"/>
                  <a:sym typeface="Bebas Neue"/>
                </a:rPr>
                <a:t>Kennen lernen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Mit wem haben wir es wären der Schulung zu tun. Kurzvorstellung aller Teilnehmer und des Referenten des Seminars.</a:t>
              </a: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980258"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Einführung</a:t>
              </a: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  Container </a:t>
              </a:r>
              <a:r>
                <a:rPr kumimoji="0" lang="en-US"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Architektur</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Kurzübersicht was Container sind und für welche Zwecke diese eingesetzt werden können. </a:t>
              </a:r>
              <a:r>
                <a:rPr lang="de-DE" sz="867" dirty="0">
                  <a:solidFill>
                    <a:srgbClr val="7F7F7F"/>
                  </a:solidFill>
                  <a:latin typeface="Open Sans"/>
                  <a:ea typeface="Open Sans"/>
                  <a:cs typeface="Open Sans"/>
                  <a:sym typeface="Open Sans"/>
                </a:rPr>
                <a:t>Einblick in die Architektur hinter Containern</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Vorbereitung und Materialien</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Wie wird mit Materialien, und Unterlagen umgegangen. Wie funktioniert das Melden sowie die Mitarbeit wären des Seminars.</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Bebas Neue"/>
                  <a:ea typeface="Bebas Neue"/>
                  <a:cs typeface="Bebas Neue"/>
                  <a:sym typeface="Bebas Neue"/>
                </a:rPr>
                <a:t>3</a:t>
              </a:r>
              <a:endParaRPr kumimoji="0" sz="1600" b="0" i="0" u="none" strike="noStrike" kern="0" cap="none" spc="0" normalizeH="0" baseline="0" noProof="0" dirty="0">
                <a:ln>
                  <a:noFill/>
                </a:ln>
                <a:solidFill>
                  <a:srgbClr val="FFFFFF"/>
                </a:solidFill>
                <a:effectLst/>
                <a:uLnTx/>
                <a:uFillTx/>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70171F61-C574-F156-57EC-CC92B8F17F4B}"/>
              </a:ext>
            </a:extLst>
          </p:cNvPr>
          <p:cNvPicPr>
            <a:picLocks noGrp="1" noChangeAspect="1"/>
          </p:cNvPicPr>
          <p:nvPr>
            <p:ph type="pic" sz="quarter" idx="10"/>
          </p:nvPr>
        </p:nvPicPr>
        <p:blipFill rotWithShape="1">
          <a:blip r:embed="rId2"/>
          <a:srcRect t="1182" r="31926"/>
          <a:stretch/>
        </p:blipFill>
        <p:spPr>
          <a:xfrm>
            <a:off x="6096000" y="0"/>
            <a:ext cx="6096000" cy="6858000"/>
          </a:xfrm>
          <a:solidFill>
            <a:schemeClr val="bg1"/>
          </a:solidFill>
        </p:spPr>
      </p:pic>
      <p:grpSp>
        <p:nvGrpSpPr>
          <p:cNvPr id="2" name="Группа 1"/>
          <p:cNvGrpSpPr/>
          <p:nvPr/>
        </p:nvGrpSpPr>
        <p:grpSpPr>
          <a:xfrm>
            <a:off x="1007436" y="1508788"/>
            <a:ext cx="4608511" cy="891127"/>
            <a:chOff x="755576" y="1131590"/>
            <a:chExt cx="3456384" cy="668345"/>
          </a:xfrm>
        </p:grpSpPr>
        <p:sp>
          <p:nvSpPr>
            <p:cNvPr id="4" name="TextBox 3"/>
            <p:cNvSpPr txBox="1"/>
            <p:nvPr/>
          </p:nvSpPr>
          <p:spPr>
            <a:xfrm>
              <a:off x="755576"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startet einen neuen Container anhand des angegebenen Images. Falls das Image noch nicht lokal vorhanden ist wird dieses Image heruntergeladen.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5" name="TextBox 4"/>
            <p:cNvSpPr txBox="1"/>
            <p:nvPr/>
          </p:nvSpPr>
          <p:spPr>
            <a:xfrm>
              <a:off x="755576" y="1131590"/>
              <a:ext cx="119648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run</a:t>
              </a: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image</a:t>
              </a: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stop</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kann ein Benutzer einen Docker Container starten oder stoppen. Wichtig ist dabei das der Container sich in dem gegenteiligen Zustand zum Befehl befinden muss damit der Befehl ausgeführt werden kann.</a:t>
              </a:r>
            </a:p>
          </p:txBody>
        </p:sp>
        <p:sp>
          <p:nvSpPr>
            <p:cNvPr id="13" name="TextBox 12"/>
            <p:cNvSpPr txBox="1"/>
            <p:nvPr/>
          </p:nvSpPr>
          <p:spPr>
            <a:xfrm>
              <a:off x="720080" y="2274917"/>
              <a:ext cx="194187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Stop | Start [container]</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5" name="Группа 14"/>
          <p:cNvGrpSpPr/>
          <p:nvPr/>
        </p:nvGrpSpPr>
        <p:grpSpPr>
          <a:xfrm>
            <a:off x="946696" y="4557556"/>
            <a:ext cx="4608512" cy="1091309"/>
            <a:chOff x="710022" y="3418172"/>
            <a:chExt cx="3456384" cy="818483"/>
          </a:xfrm>
        </p:grpSpPr>
        <p:sp>
          <p:nvSpPr>
            <p:cNvPr id="20" name="TextBox 19"/>
            <p:cNvSpPr txBox="1"/>
            <p:nvPr/>
          </p:nvSpPr>
          <p:spPr>
            <a:xfrm>
              <a:off x="710022" y="3732959"/>
              <a:ext cx="3456384" cy="50369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löscht das Image oder den Container der dem Befehl als Argument mitgegeben wird. Wichtig dieser Befehl löscht den gesamten Physischen Stand des Containers oder Images. Bitte mit bedacht benutzen.</a:t>
              </a:r>
            </a:p>
          </p:txBody>
        </p:sp>
        <p:sp>
          <p:nvSpPr>
            <p:cNvPr id="21" name="TextBox 20"/>
            <p:cNvSpPr txBox="1"/>
            <p:nvPr/>
          </p:nvSpPr>
          <p:spPr>
            <a:xfrm>
              <a:off x="710022" y="3418172"/>
              <a:ext cx="177236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rm [image/Container]</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831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251E2787-39F5-1EAB-C9F3-8B62AFE9554A}"/>
              </a:ext>
            </a:extLst>
          </p:cNvPr>
          <p:cNvPicPr>
            <a:picLocks noGrp="1" noChangeAspect="1"/>
          </p:cNvPicPr>
          <p:nvPr>
            <p:ph type="pic" sz="quarter" idx="10"/>
          </p:nvPr>
        </p:nvPicPr>
        <p:blipFill rotWithShape="1">
          <a:blip r:embed="rId2"/>
          <a:srcRect l="25282" t="-3413" r="330" b="-4571"/>
          <a:stretch/>
        </p:blipFill>
        <p:spPr>
          <a:xfrm>
            <a:off x="-26988" y="0"/>
            <a:ext cx="6096001" cy="6858000"/>
          </a:xfrm>
          <a:solidFill>
            <a:schemeClr val="bg1"/>
          </a:solidFill>
        </p:spPr>
      </p:pic>
      <p:grpSp>
        <p:nvGrpSpPr>
          <p:cNvPr id="2" name="Группа 1"/>
          <p:cNvGrpSpPr/>
          <p:nvPr/>
        </p:nvGrpSpPr>
        <p:grpSpPr>
          <a:xfrm>
            <a:off x="7051648" y="1504327"/>
            <a:ext cx="4608512" cy="1091310"/>
            <a:chOff x="5292080" y="1131590"/>
            <a:chExt cx="3456384" cy="818482"/>
          </a:xfrm>
        </p:grpSpPr>
        <p:sp>
          <p:nvSpPr>
            <p:cNvPr id="4" name="TextBox 3"/>
            <p:cNvSpPr txBox="1"/>
            <p:nvPr/>
          </p:nvSpPr>
          <p:spPr>
            <a:xfrm>
              <a:off x="5292080" y="1446377"/>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man sich alle laufen und oder vorhandenen Container sich anzeigen lassen möchte dann ist dies der richtige Befehl. Im Normalfall können beide Befehle benutzt werden. In bestimmten Fällen unterscheiden sich die Ausgaben der beiden Befehle.</a:t>
              </a:r>
            </a:p>
          </p:txBody>
        </p:sp>
        <p:sp>
          <p:nvSpPr>
            <p:cNvPr id="5" name="TextBox 4"/>
            <p:cNvSpPr txBox="1"/>
            <p:nvPr/>
          </p:nvSpPr>
          <p:spPr>
            <a:xfrm>
              <a:off x="5292080" y="1131590"/>
              <a:ext cx="1527101"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Container ls | PS</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1" name="Группа 30"/>
          <p:cNvGrpSpPr/>
          <p:nvPr/>
        </p:nvGrpSpPr>
        <p:grpSpPr>
          <a:xfrm>
            <a:off x="7008780" y="3033226"/>
            <a:ext cx="4608512" cy="891127"/>
            <a:chOff x="5256584" y="2274917"/>
            <a:chExt cx="3456384" cy="668345"/>
          </a:xfrm>
        </p:grpSpPr>
        <p:sp>
          <p:nvSpPr>
            <p:cNvPr id="12" name="TextBox 11"/>
            <p:cNvSpPr txBox="1"/>
            <p:nvPr/>
          </p:nvSpPr>
          <p:spPr>
            <a:xfrm>
              <a:off x="5256584" y="2589704"/>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Genau wie der letzte Befehl dient dieser zur anzeige der laufenden und vorhandenen Images. Besonders wichtig um spezifische Informationen zu Images zu erhalten. </a:t>
              </a:r>
            </a:p>
          </p:txBody>
        </p:sp>
        <p:sp>
          <p:nvSpPr>
            <p:cNvPr id="13" name="TextBox 12"/>
            <p:cNvSpPr txBox="1"/>
            <p:nvPr/>
          </p:nvSpPr>
          <p:spPr>
            <a:xfrm>
              <a:off x="5256584" y="2274917"/>
              <a:ext cx="1256594"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Image ls| PS</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2" name="Группа 31"/>
          <p:cNvGrpSpPr/>
          <p:nvPr/>
        </p:nvGrpSpPr>
        <p:grpSpPr>
          <a:xfrm>
            <a:off x="6995369" y="4557569"/>
            <a:ext cx="4608512" cy="1091310"/>
            <a:chOff x="5246526" y="3418172"/>
            <a:chExt cx="3456384" cy="818482"/>
          </a:xfrm>
        </p:grpSpPr>
        <p:sp>
          <p:nvSpPr>
            <p:cNvPr id="14" name="TextBox 13"/>
            <p:cNvSpPr txBox="1"/>
            <p:nvPr/>
          </p:nvSpPr>
          <p:spPr>
            <a:xfrm>
              <a:off x="5246526" y="3732959"/>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Manche Container müssen von “innen” Konfiguriert werden. Hierfür wird der dieser Befehl benutzt wenn Probleme und oder Fehler existieren und diese geprüft werden müssen.</a:t>
              </a:r>
            </a:p>
          </p:txBody>
        </p:sp>
        <p:sp>
          <p:nvSpPr>
            <p:cNvPr id="15" name="TextBox 14"/>
            <p:cNvSpPr txBox="1"/>
            <p:nvPr/>
          </p:nvSpPr>
          <p:spPr>
            <a:xfrm>
              <a:off x="5246526" y="3418172"/>
              <a:ext cx="165574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exec –it [container]</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0198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3084F80B-4064-9661-6BD6-A5D303690D96}"/>
              </a:ext>
            </a:extLst>
          </p:cNvPr>
          <p:cNvPicPr>
            <a:picLocks noGrp="1" noChangeAspect="1"/>
          </p:cNvPicPr>
          <p:nvPr>
            <p:ph type="pic" sz="quarter" idx="10"/>
          </p:nvPr>
        </p:nvPicPr>
        <p:blipFill rotWithShape="1">
          <a:blip r:embed="rId2"/>
          <a:srcRect l="-712" t="-3133" r="28015" b="-2397"/>
          <a:stretch/>
        </p:blipFill>
        <p:spPr>
          <a:xfrm>
            <a:off x="6096000" y="0"/>
            <a:ext cx="6096000" cy="6858000"/>
          </a:xfrm>
          <a:solidFill>
            <a:schemeClr val="bg1"/>
          </a:solidFill>
        </p:spPr>
      </p:pic>
      <p:grpSp>
        <p:nvGrpSpPr>
          <p:cNvPr id="2" name="Группа 1"/>
          <p:cNvGrpSpPr/>
          <p:nvPr/>
        </p:nvGrpSpPr>
        <p:grpSpPr>
          <a:xfrm>
            <a:off x="1007436" y="1508788"/>
            <a:ext cx="4608511" cy="891127"/>
            <a:chOff x="755576" y="1131590"/>
            <a:chExt cx="3456384" cy="668345"/>
          </a:xfrm>
        </p:grpSpPr>
        <p:sp>
          <p:nvSpPr>
            <p:cNvPr id="4" name="TextBox 3"/>
            <p:cNvSpPr txBox="1"/>
            <p:nvPr/>
          </p:nvSpPr>
          <p:spPr>
            <a:xfrm>
              <a:off x="755576"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Genau wie der letzte Befehl wird dieser benutzt um Informationen aus dem Container zu bekommen. In diesem Fall ist es die Log Datei die wir uns ausgeben lassen.</a:t>
              </a:r>
            </a:p>
          </p:txBody>
        </p:sp>
        <p:sp>
          <p:nvSpPr>
            <p:cNvPr id="5" name="TextBox 4"/>
            <p:cNvSpPr txBox="1"/>
            <p:nvPr/>
          </p:nvSpPr>
          <p:spPr>
            <a:xfrm>
              <a:off x="755576" y="1131590"/>
              <a:ext cx="148622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logs [Container]</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wird benutzt um einen Container neu zu starten. Dies ist zu vergleichen 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docker</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stop</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docker</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run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hintereinander zu benutzen. Erfahrungsbedingt benutzen wenige Personen diesen Befehl.</a:t>
              </a:r>
            </a:p>
          </p:txBody>
        </p:sp>
        <p:sp>
          <p:nvSpPr>
            <p:cNvPr id="13" name="TextBox 12"/>
            <p:cNvSpPr txBox="1"/>
            <p:nvPr/>
          </p:nvSpPr>
          <p:spPr>
            <a:xfrm>
              <a:off x="720080" y="2274917"/>
              <a:ext cx="1679787"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Restart [container]</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5" name="Группа 14"/>
          <p:cNvGrpSpPr/>
          <p:nvPr/>
        </p:nvGrpSpPr>
        <p:grpSpPr>
          <a:xfrm>
            <a:off x="946696" y="4557558"/>
            <a:ext cx="4608512" cy="891127"/>
            <a:chOff x="710022" y="3418172"/>
            <a:chExt cx="3456384" cy="668346"/>
          </a:xfrm>
        </p:grpSpPr>
        <p:sp>
          <p:nvSpPr>
            <p:cNvPr id="20" name="TextBox 19"/>
            <p:cNvSpPr txBox="1"/>
            <p:nvPr/>
          </p:nvSpPr>
          <p:spPr>
            <a:xfrm>
              <a:off x="710022" y="3732959"/>
              <a:ext cx="3456384"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einfacher Befehl um sich die aktuelle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version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von Docker auszugeben. Wird häufig verwendet um die Funktionalität Dockers zu überprüfen.</a:t>
              </a:r>
            </a:p>
          </p:txBody>
        </p:sp>
        <p:sp>
          <p:nvSpPr>
            <p:cNvPr id="21" name="TextBox 20"/>
            <p:cNvSpPr txBox="1"/>
            <p:nvPr/>
          </p:nvSpPr>
          <p:spPr>
            <a:xfrm>
              <a:off x="710022" y="3418172"/>
              <a:ext cx="98127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version</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1302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Erste Schritte mit Docker Images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2B400FA-5951-9FB0-663D-D264DF746E5E}"/>
              </a:ext>
            </a:extLst>
          </p:cNvPr>
          <p:cNvPicPr>
            <a:picLocks noGrp="1" noChangeAspect="1"/>
          </p:cNvPicPr>
          <p:nvPr>
            <p:ph type="pic" sz="quarter" idx="10"/>
          </p:nvPr>
        </p:nvPicPr>
        <p:blipFill>
          <a:blip r:embed="rId3"/>
          <a:srcRect l="9531" r="9531"/>
          <a:stretch>
            <a:fillRect/>
          </a:stretch>
        </p:blipFill>
        <p:spPr/>
      </p:pic>
    </p:spTree>
    <p:extLst>
      <p:ext uri="{BB962C8B-B14F-4D97-AF65-F5344CB8AC3E}">
        <p14:creationId xmlns:p14="http://schemas.microsoft.com/office/powerpoint/2010/main" val="14609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CC98C544-7151-E5D7-44A6-13D7FD015618}"/>
              </a:ext>
            </a:extLst>
          </p:cNvPr>
          <p:cNvPicPr>
            <a:picLocks noGrp="1" noChangeAspect="1"/>
          </p:cNvPicPr>
          <p:nvPr>
            <p:ph type="pic" sz="quarter" idx="10"/>
          </p:nvPr>
        </p:nvPicPr>
        <p:blipFill rotWithShape="1">
          <a:blip r:embed="rId3"/>
          <a:srcRect l="13786" t="-15611" r="13619" b="-24389"/>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2090637" cy="9131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schauen wir</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Uns nun an</a:t>
            </a:r>
          </a:p>
        </p:txBody>
      </p:sp>
      <p:grpSp>
        <p:nvGrpSpPr>
          <p:cNvPr id="2" name="Группа 1"/>
          <p:cNvGrpSpPr/>
          <p:nvPr/>
        </p:nvGrpSpPr>
        <p:grpSpPr>
          <a:xfrm>
            <a:off x="6812354" y="2671598"/>
            <a:ext cx="4325097" cy="892554"/>
            <a:chOff x="5094356" y="2262116"/>
            <a:chExt cx="3243823"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5571234" y="2283718"/>
              <a:ext cx="1454966"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Warum Eigene Images?</a:t>
              </a:r>
            </a:p>
          </p:txBody>
        </p:sp>
        <p:sp>
          <p:nvSpPr>
            <p:cNvPr id="7" name="TextBox 6"/>
            <p:cNvSpPr txBox="1"/>
            <p:nvPr/>
          </p:nvSpPr>
          <p:spPr>
            <a:xfrm>
              <a:off x="5581899" y="2577973"/>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 Frage sollten wir uns stellen um fundamental festzustellen für was Images verwendet werden.</a:t>
              </a:r>
            </a:p>
          </p:txBody>
        </p:sp>
        <p:sp>
          <p:nvSpPr>
            <p:cNvPr id="21" name="TextBox 20"/>
            <p:cNvSpPr txBox="1"/>
            <p:nvPr/>
          </p:nvSpPr>
          <p:spPr>
            <a:xfrm>
              <a:off x="5148108" y="2330616"/>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TextBox 25"/>
            <p:cNvSpPr txBox="1"/>
            <p:nvPr/>
          </p:nvSpPr>
          <p:spPr>
            <a:xfrm>
              <a:off x="5571234" y="3213599"/>
              <a:ext cx="8478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Grundlagen</a:t>
              </a:r>
            </a:p>
          </p:txBody>
        </p:sp>
        <p:sp>
          <p:nvSpPr>
            <p:cNvPr id="27" name="TextBox 26"/>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sprechen wir über die Elemente die wir Wissen müssen um mit Images umgehen zu können.</a:t>
              </a:r>
            </a:p>
          </p:txBody>
        </p:sp>
        <p:sp>
          <p:nvSpPr>
            <p:cNvPr id="28" name="TextBox 27"/>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101854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 Practices</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kurzer Exkurs in die besten Handhabung von Images und wie man sie verwendet.</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89872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6"/>
          </p:nvPr>
        </p:nvSpPr>
        <p:spPr/>
      </p:sp>
      <p:sp>
        <p:nvSpPr>
          <p:cNvPr id="3" name="Рисунок 2"/>
          <p:cNvSpPr>
            <a:spLocks noGrp="1"/>
          </p:cNvSpPr>
          <p:nvPr>
            <p:ph type="pic" sz="quarter" idx="17"/>
          </p:nvPr>
        </p:nvSpPr>
        <p:spPr/>
      </p:sp>
      <p:sp>
        <p:nvSpPr>
          <p:cNvPr id="4" name="Рисунок 3"/>
          <p:cNvSpPr>
            <a:spLocks noGrp="1"/>
          </p:cNvSpPr>
          <p:nvPr>
            <p:ph type="pic" sz="quarter" idx="18"/>
          </p:nvPr>
        </p:nvSpPr>
        <p:spPr/>
      </p:sp>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971691" y="37476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8436187" y="392579"/>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1" name="Группа 10"/>
          <p:cNvGrpSpPr/>
          <p:nvPr/>
        </p:nvGrpSpPr>
        <p:grpSpPr>
          <a:xfrm>
            <a:off x="492065" y="5157196"/>
            <a:ext cx="4608512" cy="1091310"/>
            <a:chOff x="369049" y="3867894"/>
            <a:chExt cx="3456384" cy="818482"/>
          </a:xfrm>
        </p:grpSpPr>
        <p:sp>
          <p:nvSpPr>
            <p:cNvPr id="13" name="TextBox 12"/>
            <p:cNvSpPr txBox="1"/>
            <p:nvPr/>
          </p:nvSpPr>
          <p:spPr>
            <a:xfrm>
              <a:off x="369049" y="418268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Container und Images sind von Anfang an dabei gedacht gewesen automatisiert und systemisch gepflegt zu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warden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Pipelines sind eines der Werkzeuge die diesen Umgang erlauben.</a:t>
              </a:r>
            </a:p>
          </p:txBody>
        </p:sp>
        <p:sp>
          <p:nvSpPr>
            <p:cNvPr id="14" name="TextBox 13"/>
            <p:cNvSpPr txBox="1"/>
            <p:nvPr/>
          </p:nvSpPr>
          <p:spPr>
            <a:xfrm>
              <a:off x="369049" y="3867894"/>
              <a:ext cx="64464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Pipelines</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9" name="Группа 18"/>
          <p:cNvGrpSpPr/>
          <p:nvPr/>
        </p:nvGrpSpPr>
        <p:grpSpPr>
          <a:xfrm>
            <a:off x="6384032" y="1796820"/>
            <a:ext cx="4608512" cy="1091310"/>
            <a:chOff x="4788024" y="1347614"/>
            <a:chExt cx="3456384" cy="818482"/>
          </a:xfrm>
        </p:grpSpPr>
        <p:sp>
          <p:nvSpPr>
            <p:cNvPr id="15" name="TextBox 14"/>
            <p:cNvSpPr txBox="1"/>
            <p:nvPr/>
          </p:nvSpPr>
          <p:spPr>
            <a:xfrm>
              <a:off x="4788024" y="166240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Eigene Images bieten die Grundlage für Interne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Struckturen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und Werkzeuge die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local</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aufgebaut und erweitert werden können ohne globale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ausführung</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erfahren zu müssen.</a:t>
              </a:r>
            </a:p>
          </p:txBody>
        </p:sp>
        <p:sp>
          <p:nvSpPr>
            <p:cNvPr id="16" name="TextBox 15"/>
            <p:cNvSpPr txBox="1"/>
            <p:nvPr/>
          </p:nvSpPr>
          <p:spPr>
            <a:xfrm>
              <a:off x="4788024" y="1347614"/>
              <a:ext cx="1403269"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Interne Infrastruktur</a:t>
              </a:r>
            </a:p>
          </p:txBody>
        </p:sp>
      </p:grpSp>
      <p:grpSp>
        <p:nvGrpSpPr>
          <p:cNvPr id="22" name="Группа 21"/>
          <p:cNvGrpSpPr/>
          <p:nvPr/>
        </p:nvGrpSpPr>
        <p:grpSpPr>
          <a:xfrm>
            <a:off x="6395611" y="5157195"/>
            <a:ext cx="4608512" cy="891127"/>
            <a:chOff x="4796708" y="3867894"/>
            <a:chExt cx="3456384" cy="668345"/>
          </a:xfrm>
        </p:grpSpPr>
        <p:sp>
          <p:nvSpPr>
            <p:cNvPr id="17" name="TextBox 16"/>
            <p:cNvSpPr txBox="1"/>
            <p:nvPr/>
          </p:nvSpPr>
          <p:spPr>
            <a:xfrm>
              <a:off x="4796708" y="418268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Eigene Images erlaubt einem Unternehmen ihre Lösungen unbeschränkt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skallieren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zu können ohne manuelle Arbeit hierfür Aufwenden zu müssen.</a:t>
              </a:r>
            </a:p>
          </p:txBody>
        </p:sp>
        <p:sp>
          <p:nvSpPr>
            <p:cNvPr id="18" name="TextBox 17"/>
            <p:cNvSpPr txBox="1"/>
            <p:nvPr/>
          </p:nvSpPr>
          <p:spPr>
            <a:xfrm>
              <a:off x="4796708" y="3867894"/>
              <a:ext cx="97767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Skalierbarkeit</a:t>
              </a: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36</a:t>
              </a:r>
            </a:p>
          </p:txBody>
        </p:sp>
      </p:grpSp>
    </p:spTree>
    <p:extLst>
      <p:ext uri="{BB962C8B-B14F-4D97-AF65-F5344CB8AC3E}">
        <p14:creationId xmlns:p14="http://schemas.microsoft.com/office/powerpoint/2010/main" val="3407884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37</a:t>
              </a:r>
            </a:p>
          </p:txBody>
        </p:sp>
      </p:grpSp>
      <p:cxnSp>
        <p:nvCxnSpPr>
          <p:cNvPr id="7" name="Gerader Verbinder 6">
            <a:extLst>
              <a:ext uri="{FF2B5EF4-FFF2-40B4-BE49-F238E27FC236}">
                <a16:creationId xmlns:a16="http://schemas.microsoft.com/office/drawing/2014/main" id="{AC22BC66-9535-01FE-B0A6-BF0407D53BD7}"/>
              </a:ext>
            </a:extLst>
          </p:cNvPr>
          <p:cNvCxnSpPr>
            <a:cxnSpLocks/>
          </p:cNvCxnSpPr>
          <p:nvPr/>
        </p:nvCxnSpPr>
        <p:spPr>
          <a:xfrm>
            <a:off x="2962275" y="3899228"/>
            <a:ext cx="222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28C0E1E1-3062-83F9-5C0E-F7DDCE9547F5}"/>
              </a:ext>
            </a:extLst>
          </p:cNvPr>
          <p:cNvSpPr txBox="1"/>
          <p:nvPr/>
        </p:nvSpPr>
        <p:spPr>
          <a:xfrm>
            <a:off x="2893039" y="4176185"/>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cxnSp>
        <p:nvCxnSpPr>
          <p:cNvPr id="9" name="Gerader Verbinder 8">
            <a:extLst>
              <a:ext uri="{FF2B5EF4-FFF2-40B4-BE49-F238E27FC236}">
                <a16:creationId xmlns:a16="http://schemas.microsoft.com/office/drawing/2014/main" id="{32A6D0EB-7613-D1ED-A633-C32505B2BBEC}"/>
              </a:ext>
            </a:extLst>
          </p:cNvPr>
          <p:cNvCxnSpPr>
            <a:cxnSpLocks/>
          </p:cNvCxnSpPr>
          <p:nvPr/>
        </p:nvCxnSpPr>
        <p:spPr>
          <a:xfrm flipV="1">
            <a:off x="3477555"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95D360E7-F853-05F9-0CB4-2EBAEC4518F3}"/>
              </a:ext>
            </a:extLst>
          </p:cNvPr>
          <p:cNvCxnSpPr>
            <a:cxnSpLocks/>
          </p:cNvCxnSpPr>
          <p:nvPr/>
        </p:nvCxnSpPr>
        <p:spPr>
          <a:xfrm flipV="1">
            <a:off x="5186363"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862CCEF-63ED-7660-8E5E-F4D00F434E24}"/>
              </a:ext>
            </a:extLst>
          </p:cNvPr>
          <p:cNvCxnSpPr>
            <a:cxnSpLocks/>
          </p:cNvCxnSpPr>
          <p:nvPr/>
        </p:nvCxnSpPr>
        <p:spPr>
          <a:xfrm flipV="1">
            <a:off x="2987852"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A73AD43-43BA-CFE8-F7A2-8ADBD1128E6F}"/>
              </a:ext>
            </a:extLst>
          </p:cNvPr>
          <p:cNvCxnSpPr>
            <a:cxnSpLocks/>
          </p:cNvCxnSpPr>
          <p:nvPr/>
        </p:nvCxnSpPr>
        <p:spPr>
          <a:xfrm>
            <a:off x="5163689" y="2903398"/>
            <a:ext cx="16278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47EF982-3FD4-15BB-E40F-11C10E358A05}"/>
              </a:ext>
            </a:extLst>
          </p:cNvPr>
          <p:cNvCxnSpPr>
            <a:cxnSpLocks/>
          </p:cNvCxnSpPr>
          <p:nvPr/>
        </p:nvCxnSpPr>
        <p:spPr>
          <a:xfrm flipV="1">
            <a:off x="5184784"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23D94AC1-BEFF-CFE0-BF3B-D7C9DA1C7A55}"/>
              </a:ext>
            </a:extLst>
          </p:cNvPr>
          <p:cNvCxnSpPr>
            <a:cxnSpLocks/>
          </p:cNvCxnSpPr>
          <p:nvPr/>
        </p:nvCxnSpPr>
        <p:spPr>
          <a:xfrm flipV="1">
            <a:off x="6791553"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C6F05DA5-C960-1AF9-3D7E-D134D538B5BD}"/>
              </a:ext>
            </a:extLst>
          </p:cNvPr>
          <p:cNvSpPr txBox="1"/>
          <p:nvPr/>
        </p:nvSpPr>
        <p:spPr>
          <a:xfrm>
            <a:off x="5408108" y="2006875"/>
            <a:ext cx="20569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Optionen </a:t>
            </a:r>
            <a:r>
              <a:rPr kumimoji="0" lang="de-DE" sz="1400" b="0" i="0" u="none" strike="noStrike" kern="0" cap="none" spc="0" normalizeH="0" baseline="0" noProof="0" dirty="0" err="1">
                <a:ln>
                  <a:noFill/>
                </a:ln>
                <a:solidFill>
                  <a:srgbClr val="000000"/>
                </a:solidFill>
                <a:effectLst/>
                <a:uLnTx/>
                <a:uFillTx/>
                <a:latin typeface="Arial"/>
                <a:cs typeface="Arial"/>
                <a:sym typeface="Arial"/>
              </a:rPr>
              <a:t>Build</a:t>
            </a:r>
            <a:r>
              <a:rPr kumimoji="0" lang="de-DE" sz="1400" b="0" i="0" u="none" strike="noStrike" kern="0" cap="none" spc="0" normalizeH="0" baseline="0" noProof="0" dirty="0">
                <a:ln>
                  <a:noFill/>
                </a:ln>
                <a:solidFill>
                  <a:srgbClr val="000000"/>
                </a:solidFill>
                <a:effectLst/>
                <a:uLnTx/>
                <a:uFillTx/>
                <a:latin typeface="Arial"/>
                <a:cs typeface="Arial"/>
                <a:sym typeface="Arial"/>
              </a:rPr>
              <a:t> Prozess</a:t>
            </a:r>
          </a:p>
        </p:txBody>
      </p:sp>
      <p:cxnSp>
        <p:nvCxnSpPr>
          <p:cNvPr id="18" name="Gerader Verbinder 17">
            <a:extLst>
              <a:ext uri="{FF2B5EF4-FFF2-40B4-BE49-F238E27FC236}">
                <a16:creationId xmlns:a16="http://schemas.microsoft.com/office/drawing/2014/main" id="{71C7A6C9-E36C-46FE-04CB-A8D79041FA48}"/>
              </a:ext>
            </a:extLst>
          </p:cNvPr>
          <p:cNvCxnSpPr>
            <a:cxnSpLocks/>
          </p:cNvCxnSpPr>
          <p:nvPr/>
        </p:nvCxnSpPr>
        <p:spPr>
          <a:xfrm flipV="1">
            <a:off x="5657875" y="2351464"/>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196C66F-2EFD-5662-0B50-B2C3F1800792}"/>
              </a:ext>
            </a:extLst>
          </p:cNvPr>
          <p:cNvCxnSpPr>
            <a:cxnSpLocks/>
          </p:cNvCxnSpPr>
          <p:nvPr/>
        </p:nvCxnSpPr>
        <p:spPr>
          <a:xfrm>
            <a:off x="6748251" y="3899228"/>
            <a:ext cx="25507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68FBDFCE-A07A-E7D6-D40B-3D83B93378D0}"/>
              </a:ext>
            </a:extLst>
          </p:cNvPr>
          <p:cNvSpPr txBox="1"/>
          <p:nvPr/>
        </p:nvSpPr>
        <p:spPr>
          <a:xfrm>
            <a:off x="6679015" y="4176185"/>
            <a:ext cx="8210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Zielpfad</a:t>
            </a:r>
          </a:p>
        </p:txBody>
      </p:sp>
      <p:cxnSp>
        <p:nvCxnSpPr>
          <p:cNvPr id="22" name="Gerader Verbinder 21">
            <a:extLst>
              <a:ext uri="{FF2B5EF4-FFF2-40B4-BE49-F238E27FC236}">
                <a16:creationId xmlns:a16="http://schemas.microsoft.com/office/drawing/2014/main" id="{E957DEC3-EA91-95C2-FBE2-8BAA6BEFC5F9}"/>
              </a:ext>
            </a:extLst>
          </p:cNvPr>
          <p:cNvCxnSpPr>
            <a:cxnSpLocks/>
          </p:cNvCxnSpPr>
          <p:nvPr/>
        </p:nvCxnSpPr>
        <p:spPr>
          <a:xfrm flipV="1">
            <a:off x="7263531"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E98ECE7-9473-F0CF-4D16-5C8FEBBD04FF}"/>
              </a:ext>
            </a:extLst>
          </p:cNvPr>
          <p:cNvCxnSpPr>
            <a:cxnSpLocks/>
          </p:cNvCxnSpPr>
          <p:nvPr/>
        </p:nvCxnSpPr>
        <p:spPr>
          <a:xfrm flipV="1">
            <a:off x="9298960"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64E7BDC-0DC5-B4D3-9A94-8DDD566E75EB}"/>
              </a:ext>
            </a:extLst>
          </p:cNvPr>
          <p:cNvCxnSpPr>
            <a:cxnSpLocks/>
          </p:cNvCxnSpPr>
          <p:nvPr/>
        </p:nvCxnSpPr>
        <p:spPr>
          <a:xfrm flipV="1">
            <a:off x="6773828"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130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41879" y="1100019"/>
            <a:ext cx="2108269"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 practices</a:t>
            </a:r>
            <a:endParaRPr kumimoji="0" lang="ru-RU"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wichtigste zuerst</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1278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Keine Alternativen</a:t>
              </a:r>
            </a:p>
          </p:txBody>
        </p:sp>
        <p:sp>
          <p:nvSpPr>
            <p:cNvPr id="18" name="TextBox 17"/>
            <p:cNvSpPr txBox="1"/>
            <p:nvPr/>
          </p:nvSpPr>
          <p:spPr>
            <a:xfrm>
              <a:off x="6310029" y="2435014"/>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Jedes eigenen Image sollte einheitliche Verwendung finden. Es ist davon abzuraten manuelle Lösungen für das Image zu pflegen.</a:t>
              </a:r>
            </a:p>
          </p:txBody>
        </p:sp>
      </p:grpSp>
      <p:grpSp>
        <p:nvGrpSpPr>
          <p:cNvPr id="23" name="Группа 22"/>
          <p:cNvGrpSpPr/>
          <p:nvPr/>
        </p:nvGrpSpPr>
        <p:grpSpPr>
          <a:xfrm>
            <a:off x="8441013" y="4265409"/>
            <a:ext cx="2638899" cy="1073349"/>
            <a:chOff x="6330760" y="3199058"/>
            <a:chExt cx="1979174" cy="805012"/>
          </a:xfrm>
        </p:grpSpPr>
        <p:sp>
          <p:nvSpPr>
            <p:cNvPr id="19" name="TextBox 18"/>
            <p:cNvSpPr txBox="1"/>
            <p:nvPr/>
          </p:nvSpPr>
          <p:spPr>
            <a:xfrm>
              <a:off x="6330760" y="3199058"/>
              <a:ext cx="106663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Spezialisierung</a:t>
              </a:r>
            </a:p>
          </p:txBody>
        </p:sp>
        <p:sp>
          <p:nvSpPr>
            <p:cNvPr id="20" name="TextBox 19"/>
            <p:cNvSpPr txBox="1"/>
            <p:nvPr/>
          </p:nvSpPr>
          <p:spPr>
            <a:xfrm>
              <a:off x="6330760" y="3534085"/>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Image ist ein Baustein. Dies bedeutet das keine zwei oder drei Teile einer Anwendung in ein gemeinsames Image gehören.</a:t>
              </a:r>
            </a:p>
          </p:txBody>
        </p:sp>
      </p:grpSp>
      <p:grpSp>
        <p:nvGrpSpPr>
          <p:cNvPr id="12" name="Группа 11"/>
          <p:cNvGrpSpPr/>
          <p:nvPr/>
        </p:nvGrpSpPr>
        <p:grpSpPr>
          <a:xfrm>
            <a:off x="1154793" y="2836315"/>
            <a:ext cx="2638899" cy="1258014"/>
            <a:chOff x="866095" y="2127237"/>
            <a:chExt cx="1979174" cy="943511"/>
          </a:xfrm>
        </p:grpSpPr>
        <p:sp>
          <p:nvSpPr>
            <p:cNvPr id="25" name="TextBox 24"/>
            <p:cNvSpPr txBox="1"/>
            <p:nvPr/>
          </p:nvSpPr>
          <p:spPr>
            <a:xfrm>
              <a:off x="1322977" y="2127237"/>
              <a:ext cx="152229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Environment Variables</a:t>
              </a:r>
              <a:endParaRPr kumimoji="0" lang="ru-RU"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26" name="TextBox 25"/>
            <p:cNvSpPr txBox="1"/>
            <p:nvPr/>
          </p:nvSpPr>
          <p:spPr>
            <a:xfrm>
              <a:off x="866095" y="2462264"/>
              <a:ext cx="1979174" cy="608484"/>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Nichts ist schlimmer als 10 leicht angepasste Standard Lösungen. Effizienter und sicherer ist es wenn alle Einstellungen in einer ENV Datei geschehen.</a:t>
              </a:r>
            </a:p>
          </p:txBody>
        </p:sp>
      </p:grpSp>
      <p:grpSp>
        <p:nvGrpSpPr>
          <p:cNvPr id="21" name="Группа 20"/>
          <p:cNvGrpSpPr/>
          <p:nvPr/>
        </p:nvGrpSpPr>
        <p:grpSpPr>
          <a:xfrm>
            <a:off x="1154793" y="4301743"/>
            <a:ext cx="2638899" cy="1073349"/>
            <a:chOff x="866095" y="3226308"/>
            <a:chExt cx="1979174" cy="805012"/>
          </a:xfrm>
        </p:grpSpPr>
        <p:sp>
          <p:nvSpPr>
            <p:cNvPr id="27" name="TextBox 26"/>
            <p:cNvSpPr txBox="1"/>
            <p:nvPr/>
          </p:nvSpPr>
          <p:spPr>
            <a:xfrm>
              <a:off x="1790653" y="3226308"/>
              <a:ext cx="1054616"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Dokumentation</a:t>
              </a:r>
            </a:p>
          </p:txBody>
        </p:sp>
        <p:sp>
          <p:nvSpPr>
            <p:cNvPr id="28" name="TextBox 27"/>
            <p:cNvSpPr txBox="1"/>
            <p:nvPr/>
          </p:nvSpPr>
          <p:spPr>
            <a:xfrm>
              <a:off x="866095" y="3561335"/>
              <a:ext cx="1979174" cy="4699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gutes Zusammenspiel zwischen Entwicklung und Umsetzung ist es das dass gesamte Image vollständig Dokumentiert ist.</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7" name="TextBox 4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Aufbau eines Images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08B3330A-3A46-F27A-5CA2-13D4CAB4EC34}"/>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36368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884999"/>
            <a:chOff x="5322863" y="1222961"/>
            <a:chExt cx="3539057" cy="663749"/>
          </a:xfrm>
        </p:grpSpPr>
        <p:sp>
          <p:nvSpPr>
            <p:cNvPr id="279" name="Google Shape;279;p3"/>
            <p:cNvSpPr txBox="1"/>
            <p:nvPr/>
          </p:nvSpPr>
          <p:spPr>
            <a:xfrm>
              <a:off x="5322863" y="1222961"/>
              <a:ext cx="329290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Installation von Docker</a:t>
              </a:r>
            </a:p>
          </p:txBody>
        </p:sp>
        <p:sp>
          <p:nvSpPr>
            <p:cNvPr id="280" name="Google Shape;280;p3"/>
            <p:cNvSpPr txBox="1"/>
            <p:nvPr/>
          </p:nvSpPr>
          <p:spPr>
            <a:xfrm>
              <a:off x="5333528"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Installieren von Docker und allen benötigten Ressourcen und Tools. </a:t>
              </a:r>
              <a:r>
                <a:rPr lang="de-DE" sz="867" dirty="0">
                  <a:solidFill>
                    <a:srgbClr val="7F7F7F"/>
                  </a:solidFill>
                  <a:latin typeface="Open Sans"/>
                  <a:ea typeface="Open Sans"/>
                  <a:cs typeface="Open Sans"/>
                  <a:sym typeface="Open Sans"/>
                </a:rPr>
                <a:t>Überprüfung hiervon.</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281" name="Google Shape;281;p3"/>
          <p:cNvGrpSpPr/>
          <p:nvPr/>
        </p:nvGrpSpPr>
        <p:grpSpPr>
          <a:xfrm>
            <a:off x="7137898" y="3049795"/>
            <a:ext cx="4704523" cy="831172"/>
            <a:chOff x="5353423" y="2287345"/>
            <a:chExt cx="3528392" cy="623379"/>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Arbeiten mit Images und Containern</a:t>
              </a:r>
            </a:p>
          </p:txBody>
        </p:sp>
        <p:sp>
          <p:nvSpPr>
            <p:cNvPr id="288" name="Google Shape;288;p3"/>
            <p:cNvSpPr txBox="1"/>
            <p:nvPr/>
          </p:nvSpPr>
          <p:spPr>
            <a:xfrm>
              <a:off x="5353423" y="2541230"/>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Wie genau sind Images und Container zu verwenden, welche Bestandteile sind wichtig und aus was genau besteht ein Image</a:t>
              </a:r>
            </a:p>
          </p:txBody>
        </p:sp>
      </p:grpSp>
      <p:grpSp>
        <p:nvGrpSpPr>
          <p:cNvPr id="289" name="Google Shape;289;p3"/>
          <p:cNvGrpSpPr/>
          <p:nvPr/>
        </p:nvGrpSpPr>
        <p:grpSpPr>
          <a:xfrm>
            <a:off x="7111368" y="4515886"/>
            <a:ext cx="4731052" cy="717983"/>
            <a:chOff x="5333527" y="3386918"/>
            <a:chExt cx="3548290" cy="538488"/>
          </a:xfrm>
        </p:grpSpPr>
        <p:sp>
          <p:nvSpPr>
            <p:cNvPr id="295" name="Google Shape;295;p3"/>
            <p:cNvSpPr txBox="1"/>
            <p:nvPr/>
          </p:nvSpPr>
          <p:spPr>
            <a:xfrm>
              <a:off x="5333527" y="3386918"/>
              <a:ext cx="3482056" cy="25388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Erstellen eigener Images</a:t>
              </a:r>
            </a:p>
          </p:txBody>
        </p:sp>
        <p:sp>
          <p:nvSpPr>
            <p:cNvPr id="296" name="Google Shape;296;p3"/>
            <p:cNvSpPr txBox="1"/>
            <p:nvPr/>
          </p:nvSpPr>
          <p:spPr>
            <a:xfrm>
              <a:off x="5353425" y="3706049"/>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Praktische Übung die das erstellen eigener Images verdeutlicht</a:t>
              </a: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40</a:t>
              </a:r>
            </a:p>
          </p:txBody>
        </p:sp>
      </p:grpSp>
      <p:pic>
        <p:nvPicPr>
          <p:cNvPr id="6" name="Bildplatzhalter 5">
            <a:extLst>
              <a:ext uri="{FF2B5EF4-FFF2-40B4-BE49-F238E27FC236}">
                <a16:creationId xmlns:a16="http://schemas.microsoft.com/office/drawing/2014/main" id="{4138FE79-2287-6633-EC4C-854E0B48A63B}"/>
              </a:ext>
            </a:extLst>
          </p:cNvPr>
          <p:cNvPicPr>
            <a:picLocks noGrp="1" noChangeAspect="1"/>
          </p:cNvPicPr>
          <p:nvPr>
            <p:ph type="pic" sz="quarter" idx="10"/>
          </p:nvPr>
        </p:nvPicPr>
        <p:blipFill rotWithShape="1">
          <a:blip r:embed="rId4"/>
          <a:srcRect l="109" r="19165"/>
          <a:stretch/>
        </p:blipFill>
        <p:spPr>
          <a:xfrm>
            <a:off x="2488896" y="880534"/>
            <a:ext cx="7332437" cy="4554961"/>
          </a:xfrm>
        </p:spPr>
      </p:pic>
    </p:spTree>
    <p:extLst>
      <p:ext uri="{BB962C8B-B14F-4D97-AF65-F5344CB8AC3E}">
        <p14:creationId xmlns:p14="http://schemas.microsoft.com/office/powerpoint/2010/main" val="214978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68913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Base Image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Jedes Image wird von einem Base Image aufgebaut. Dies ist der Grundbaustein von dem aus das gesamte Image aus existiert. In vielen Fällen ist dies ein Linux Image.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Viele Unternehmen benutzen ihre eigenen Images als Grundlage.</a:t>
              </a: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4521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Work Directory</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Sobald die Anwendungs-Dateien in das Image kopiert wurden, wird meistens eine WORKDIR gesetzt.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mag nicht bei allen Images unbedingt geschehen.</a:t>
              </a: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82859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 Command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Unabhängig der Image Variante ist es meistens der Fall das Befehle beim erstellen des Images ausgeführt werden müssen.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Sei es nun über den RUN eigenen Befehl oder mittels CMD oder BASH.</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71197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Entrypoint</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Mache Anwendungen,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z.b</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Spring Boot brauchen einen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Entrypoint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meistens ein Skript welches nach Einrichtung des Images beim erstellen des Containers gestartet werden kann.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2" name="Bildplatzhalter 5">
            <a:extLst>
              <a:ext uri="{FF2B5EF4-FFF2-40B4-BE49-F238E27FC236}">
                <a16:creationId xmlns:a16="http://schemas.microsoft.com/office/drawing/2014/main" id="{8783292A-1112-F4A5-F390-12C4D8F552C2}"/>
              </a:ext>
            </a:extLst>
          </p:cNvPr>
          <p:cNvPicPr>
            <a:picLocks noGrp="1" noChangeAspect="1"/>
          </p:cNvPicPr>
          <p:nvPr>
            <p:ph type="pic" sz="quarter" idx="10"/>
          </p:nvPr>
        </p:nvPicPr>
        <p:blipFill rotWithShape="1">
          <a:blip r:embed="rId2"/>
          <a:srcRect r="55274"/>
          <a:stretch/>
        </p:blipFill>
        <p:spPr>
          <a:xfrm>
            <a:off x="0" y="0"/>
            <a:ext cx="5327650" cy="6858000"/>
          </a:xfrm>
        </p:spPr>
      </p:pic>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764802" y="1391793"/>
            <a:ext cx="6030187" cy="1364694"/>
            <a:chOff x="4211960" y="2931790"/>
            <a:chExt cx="2238777" cy="1109867"/>
          </a:xfrm>
        </p:grpSpPr>
        <p:sp>
          <p:nvSpPr>
            <p:cNvPr id="17" name="Прямоугольник 16"/>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341130"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Base Image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ist die Grundlage auf die unsere Anwendung laufen wird. Es ist zwingend nötig ein Base Image zu haben.</a:t>
              </a:r>
            </a:p>
          </p:txBody>
        </p:sp>
        <p:sp>
          <p:nvSpPr>
            <p:cNvPr id="21" name="TextBox 20"/>
            <p:cNvSpPr txBox="1"/>
            <p:nvPr/>
          </p:nvSpPr>
          <p:spPr>
            <a:xfrm>
              <a:off x="6188585" y="2977509"/>
              <a:ext cx="243529" cy="500089"/>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1</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31" name="Группа 3">
            <a:extLst>
              <a:ext uri="{FF2B5EF4-FFF2-40B4-BE49-F238E27FC236}">
                <a16:creationId xmlns:a16="http://schemas.microsoft.com/office/drawing/2014/main" id="{2C8E88E8-CAA9-86A5-CAB5-08977E2D1BDE}"/>
              </a:ext>
            </a:extLst>
          </p:cNvPr>
          <p:cNvGrpSpPr/>
          <p:nvPr/>
        </p:nvGrpSpPr>
        <p:grpSpPr>
          <a:xfrm>
            <a:off x="5764801" y="3065875"/>
            <a:ext cx="6030187" cy="1364694"/>
            <a:chOff x="4211960" y="2931790"/>
            <a:chExt cx="2238777" cy="1109867"/>
          </a:xfrm>
        </p:grpSpPr>
        <p:sp>
          <p:nvSpPr>
            <p:cNvPr id="32" name="Прямоугольник 16">
              <a:extLst>
                <a:ext uri="{FF2B5EF4-FFF2-40B4-BE49-F238E27FC236}">
                  <a16:creationId xmlns:a16="http://schemas.microsoft.com/office/drawing/2014/main" id="{AA943A10-7C0E-33B1-9BF6-9982AE8DDD87}"/>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3" name="Прямоугольник 17">
              <a:extLst>
                <a:ext uri="{FF2B5EF4-FFF2-40B4-BE49-F238E27FC236}">
                  <a16:creationId xmlns:a16="http://schemas.microsoft.com/office/drawing/2014/main" id="{7A16DFE3-FA50-B3EF-D062-D0E9F7F69BFC}"/>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4" name="TextBox 18">
              <a:extLst>
                <a:ext uri="{FF2B5EF4-FFF2-40B4-BE49-F238E27FC236}">
                  <a16:creationId xmlns:a16="http://schemas.microsoft.com/office/drawing/2014/main" id="{07D96B32-E016-6B53-5CB4-72511869D675}"/>
                </a:ext>
              </a:extLst>
            </p:cNvPr>
            <p:cNvSpPr txBox="1"/>
            <p:nvPr/>
          </p:nvSpPr>
          <p:spPr>
            <a:xfrm>
              <a:off x="4273033" y="3235107"/>
              <a:ext cx="592277"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Anwendungs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Schicht</a:t>
              </a:r>
            </a:p>
          </p:txBody>
        </p:sp>
        <p:sp>
          <p:nvSpPr>
            <p:cNvPr id="35" name="TextBox 19">
              <a:extLst>
                <a:ext uri="{FF2B5EF4-FFF2-40B4-BE49-F238E27FC236}">
                  <a16:creationId xmlns:a16="http://schemas.microsoft.com/office/drawing/2014/main" id="{29431333-567A-2EA1-2B4E-88411F4A2A8B}"/>
                </a:ext>
              </a:extLst>
            </p:cNvPr>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tatsächliche Anwendung die im Image und später im Container ausgeführt werden soll ist teil 1 eines jeden Images.</a:t>
              </a:r>
            </a:p>
          </p:txBody>
        </p:sp>
        <p:sp>
          <p:nvSpPr>
            <p:cNvPr id="36" name="TextBox 20">
              <a:extLst>
                <a:ext uri="{FF2B5EF4-FFF2-40B4-BE49-F238E27FC236}">
                  <a16:creationId xmlns:a16="http://schemas.microsoft.com/office/drawing/2014/main" id="{8751D7EF-CB6E-E8AD-0A21-EA99750806A5}"/>
                </a:ext>
              </a:extLst>
            </p:cNvPr>
            <p:cNvSpPr txBox="1"/>
            <p:nvPr/>
          </p:nvSpPr>
          <p:spPr>
            <a:xfrm>
              <a:off x="6188585" y="2977509"/>
              <a:ext cx="243529" cy="542278"/>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37" name="Группа 3">
            <a:extLst>
              <a:ext uri="{FF2B5EF4-FFF2-40B4-BE49-F238E27FC236}">
                <a16:creationId xmlns:a16="http://schemas.microsoft.com/office/drawing/2014/main" id="{0A290C19-138B-EA9C-6DAA-80818BB862D8}"/>
              </a:ext>
            </a:extLst>
          </p:cNvPr>
          <p:cNvGrpSpPr/>
          <p:nvPr/>
        </p:nvGrpSpPr>
        <p:grpSpPr>
          <a:xfrm>
            <a:off x="5746488" y="4739957"/>
            <a:ext cx="6030187" cy="1364694"/>
            <a:chOff x="4211960" y="2931790"/>
            <a:chExt cx="2238777" cy="1109867"/>
          </a:xfrm>
        </p:grpSpPr>
        <p:sp>
          <p:nvSpPr>
            <p:cNvPr id="38" name="Прямоугольник 16">
              <a:extLst>
                <a:ext uri="{FF2B5EF4-FFF2-40B4-BE49-F238E27FC236}">
                  <a16:creationId xmlns:a16="http://schemas.microsoft.com/office/drawing/2014/main" id="{FD39293F-65A2-718E-4008-3BD8E3B80E45}"/>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9" name="Прямоугольник 17">
              <a:extLst>
                <a:ext uri="{FF2B5EF4-FFF2-40B4-BE49-F238E27FC236}">
                  <a16:creationId xmlns:a16="http://schemas.microsoft.com/office/drawing/2014/main" id="{44BB9DE5-A776-D07C-F3E6-3488C7722C7F}"/>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0" name="TextBox 18">
              <a:extLst>
                <a:ext uri="{FF2B5EF4-FFF2-40B4-BE49-F238E27FC236}">
                  <a16:creationId xmlns:a16="http://schemas.microsoft.com/office/drawing/2014/main" id="{BF189BEC-5F7C-5022-4081-E2573F908A42}"/>
                </a:ext>
              </a:extLst>
            </p:cNvPr>
            <p:cNvSpPr txBox="1"/>
            <p:nvPr/>
          </p:nvSpPr>
          <p:spPr>
            <a:xfrm>
              <a:off x="4273033" y="3235107"/>
              <a:ext cx="666073"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Konfigurations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Schicht</a:t>
              </a:r>
            </a:p>
          </p:txBody>
        </p:sp>
        <p:sp>
          <p:nvSpPr>
            <p:cNvPr id="41" name="TextBox 19">
              <a:extLst>
                <a:ext uri="{FF2B5EF4-FFF2-40B4-BE49-F238E27FC236}">
                  <a16:creationId xmlns:a16="http://schemas.microsoft.com/office/drawing/2014/main" id="{FCC0A87F-3BA6-75EC-D722-2F0923F27468}"/>
                </a:ext>
              </a:extLst>
            </p:cNvPr>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 Schicht ist die Schicht die wir beim starten des Images hinzufügen. Welche Ports soll die Anwendung bekommen, welche Recht. Im allgemeinen ist dies die Schicht in der Docker ins spiel kommt.</a:t>
              </a:r>
            </a:p>
          </p:txBody>
        </p:sp>
        <p:sp>
          <p:nvSpPr>
            <p:cNvPr id="42" name="TextBox 20">
              <a:extLst>
                <a:ext uri="{FF2B5EF4-FFF2-40B4-BE49-F238E27FC236}">
                  <a16:creationId xmlns:a16="http://schemas.microsoft.com/office/drawing/2014/main" id="{32E994C5-3D15-3946-A5DE-5382DE68B993}"/>
                </a:ext>
              </a:extLst>
            </p:cNvPr>
            <p:cNvSpPr txBox="1"/>
            <p:nvPr/>
          </p:nvSpPr>
          <p:spPr>
            <a:xfrm>
              <a:off x="6188585" y="2977509"/>
              <a:ext cx="243529" cy="542278"/>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pic>
        <p:nvPicPr>
          <p:cNvPr id="25" name="Bildplatzhalter 5">
            <a:extLst>
              <a:ext uri="{FF2B5EF4-FFF2-40B4-BE49-F238E27FC236}">
                <a16:creationId xmlns:a16="http://schemas.microsoft.com/office/drawing/2014/main" id="{A51A8D62-6D96-40CF-D6E2-2D389B2E85BF}"/>
              </a:ext>
            </a:extLst>
          </p:cNvPr>
          <p:cNvPicPr>
            <a:picLocks noGrp="1" noChangeAspect="1"/>
          </p:cNvPicPr>
          <p:nvPr>
            <p:ph type="pic" sz="quarter" idx="10"/>
          </p:nvPr>
        </p:nvPicPr>
        <p:blipFill rotWithShape="1">
          <a:blip r:embed="rId2"/>
          <a:srcRect l="-90" r="55364"/>
          <a:stretch/>
        </p:blipFill>
        <p:spPr>
          <a:xfrm>
            <a:off x="0" y="0"/>
            <a:ext cx="5327650" cy="6858000"/>
          </a:xfrm>
        </p:spPr>
      </p:pic>
    </p:spTree>
    <p:extLst>
      <p:ext uri="{BB962C8B-B14F-4D97-AF65-F5344CB8AC3E}">
        <p14:creationId xmlns:p14="http://schemas.microsoft.com/office/powerpoint/2010/main" val="39019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Praktisches Beispiel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2"/>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3"/>
          <a:stretch>
            <a:fillRect/>
          </a:stretch>
        </p:blipFill>
        <p:spPr>
          <a:xfrm>
            <a:off x="7390998" y="2541031"/>
            <a:ext cx="1905000" cy="1905000"/>
          </a:xfrm>
          <a:prstGeom prst="rect">
            <a:avLst/>
          </a:prstGeom>
        </p:spPr>
      </p:pic>
      <p:pic>
        <p:nvPicPr>
          <p:cNvPr id="4" name="Bildplatzhalter 3">
            <a:extLst>
              <a:ext uri="{FF2B5EF4-FFF2-40B4-BE49-F238E27FC236}">
                <a16:creationId xmlns:a16="http://schemas.microsoft.com/office/drawing/2014/main" id="{51FEFB14-277C-1DB4-6E70-D75C5AE22AEB}"/>
              </a:ext>
            </a:extLst>
          </p:cNvPr>
          <p:cNvPicPr>
            <a:picLocks noGrp="1" noChangeAspect="1"/>
          </p:cNvPicPr>
          <p:nvPr>
            <p:ph type="pic" sz="quarter" idx="10"/>
          </p:nvPr>
        </p:nvPicPr>
        <p:blipFill>
          <a:blip r:embed="rId4"/>
          <a:srcRect l="9531" r="9531"/>
          <a:stretch>
            <a:fillRect/>
          </a:stretch>
        </p:blipFill>
        <p:spPr/>
      </p:pic>
    </p:spTree>
    <p:extLst>
      <p:ext uri="{BB962C8B-B14F-4D97-AF65-F5344CB8AC3E}">
        <p14:creationId xmlns:p14="http://schemas.microsoft.com/office/powerpoint/2010/main" val="42542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44</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nvGraphicFramePr>
        <p:xfrm>
          <a:off x="2454443" y="887307"/>
          <a:ext cx="7326250" cy="4558453"/>
        </p:xfrm>
        <a:graphic>
          <a:graphicData uri="http://schemas.openxmlformats.org/drawingml/2006/table">
            <a:tbl>
              <a:tblPr/>
              <a:tblGrid>
                <a:gridCol w="7326250">
                  <a:extLst>
                    <a:ext uri="{9D8B030D-6E8A-4147-A177-3AD203B41FA5}">
                      <a16:colId xmlns:a16="http://schemas.microsoft.com/office/drawing/2014/main" val="750264296"/>
                    </a:ext>
                  </a:extLst>
                </a:gridCol>
              </a:tblGrid>
              <a:tr h="4558453">
                <a:tc>
                  <a:txBody>
                    <a:bodyPr/>
                    <a:lstStyle/>
                    <a:p>
                      <a:pPr fontAlgn="t"/>
                      <a:r>
                        <a:rPr lang="en-GB" sz="1600" dirty="0">
                          <a:solidFill>
                            <a:schemeClr val="bg1"/>
                          </a:solidFill>
                          <a:effectLst/>
                          <a:latin typeface="Arial" panose="020B0604020202020204" pitchFamily="34" charset="0"/>
                          <a:cs typeface="Arial" panose="020B0604020202020204" pitchFamily="34" charset="0"/>
                        </a:rPr>
                        <a:t>const express = require('express')</a:t>
                      </a:r>
                    </a:p>
                    <a:p>
                      <a:pPr fontAlgn="t"/>
                      <a:r>
                        <a:rPr lang="en-GB" sz="1600" dirty="0">
                          <a:solidFill>
                            <a:schemeClr val="bg1"/>
                          </a:solidFill>
                          <a:effectLst/>
                          <a:latin typeface="Arial" panose="020B0604020202020204" pitchFamily="34" charset="0"/>
                          <a:cs typeface="Arial" panose="020B0604020202020204" pitchFamily="34" charset="0"/>
                        </a:rPr>
                        <a:t>const app = express()</a:t>
                      </a:r>
                    </a:p>
                    <a:p>
                      <a:pPr fontAlgn="t"/>
                      <a:r>
                        <a:rPr lang="en-GB" sz="1600" dirty="0">
                          <a:solidFill>
                            <a:schemeClr val="bg1"/>
                          </a:solidFill>
                          <a:effectLst/>
                          <a:latin typeface="Arial" panose="020B0604020202020204" pitchFamily="34" charset="0"/>
                          <a:cs typeface="Arial" panose="020B0604020202020204" pitchFamily="34" charset="0"/>
                        </a:rPr>
                        <a:t>const port = 3000</a:t>
                      </a:r>
                    </a:p>
                    <a:p>
                      <a:pPr fontAlgn="t"/>
                      <a:endParaRPr lang="en-GB" sz="1600" dirty="0">
                        <a:solidFill>
                          <a:schemeClr val="bg1"/>
                        </a:solidFill>
                        <a:effectLst/>
                        <a:latin typeface="Arial" panose="020B0604020202020204" pitchFamily="34" charset="0"/>
                        <a:cs typeface="Arial" panose="020B0604020202020204" pitchFamily="34" charset="0"/>
                      </a:endParaRPr>
                    </a:p>
                    <a:p>
                      <a:pPr fontAlgn="t"/>
                      <a:r>
                        <a:rPr lang="en-GB" sz="1600" dirty="0" err="1">
                          <a:solidFill>
                            <a:schemeClr val="bg1"/>
                          </a:solidFill>
                          <a:effectLst/>
                          <a:latin typeface="Arial" panose="020B0604020202020204" pitchFamily="34" charset="0"/>
                          <a:cs typeface="Arial" panose="020B0604020202020204" pitchFamily="34" charset="0"/>
                        </a:rPr>
                        <a:t>app.get</a:t>
                      </a:r>
                      <a:r>
                        <a:rPr lang="en-GB" sz="1600" dirty="0">
                          <a:solidFill>
                            <a:schemeClr val="bg1"/>
                          </a:solidFill>
                          <a:effectLst/>
                          <a:latin typeface="Arial" panose="020B0604020202020204" pitchFamily="34" charset="0"/>
                          <a:cs typeface="Arial" panose="020B0604020202020204" pitchFamily="34" charset="0"/>
                        </a:rPr>
                        <a:t>('/', (</a:t>
                      </a:r>
                      <a:r>
                        <a:rPr lang="en-GB" sz="1600" dirty="0" err="1">
                          <a:solidFill>
                            <a:schemeClr val="bg1"/>
                          </a:solidFill>
                          <a:effectLst/>
                          <a:latin typeface="Arial" panose="020B0604020202020204" pitchFamily="34" charset="0"/>
                          <a:cs typeface="Arial" panose="020B0604020202020204" pitchFamily="34" charset="0"/>
                        </a:rPr>
                        <a:t>req</a:t>
                      </a:r>
                      <a:r>
                        <a:rPr lang="en-GB" sz="1600" dirty="0">
                          <a:solidFill>
                            <a:schemeClr val="bg1"/>
                          </a:solidFill>
                          <a:effectLst/>
                          <a:latin typeface="Arial" panose="020B0604020202020204" pitchFamily="34" charset="0"/>
                          <a:cs typeface="Arial" panose="020B0604020202020204" pitchFamily="34" charset="0"/>
                        </a:rPr>
                        <a:t>, res) =&gt; {</a:t>
                      </a:r>
                    </a:p>
                    <a:p>
                      <a:pPr fontAlgn="t"/>
                      <a:r>
                        <a:rPr lang="en-GB" sz="1600" dirty="0">
                          <a:solidFill>
                            <a:schemeClr val="bg1"/>
                          </a:solidFill>
                          <a:effectLst/>
                          <a:latin typeface="Arial" panose="020B0604020202020204" pitchFamily="34" charset="0"/>
                          <a:cs typeface="Arial" panose="020B0604020202020204" pitchFamily="34" charset="0"/>
                        </a:rPr>
                        <a:t>  </a:t>
                      </a:r>
                      <a:r>
                        <a:rPr lang="en-GB" sz="1600" dirty="0" err="1">
                          <a:solidFill>
                            <a:schemeClr val="bg1"/>
                          </a:solidFill>
                          <a:effectLst/>
                          <a:latin typeface="Arial" panose="020B0604020202020204" pitchFamily="34" charset="0"/>
                          <a:cs typeface="Arial" panose="020B0604020202020204" pitchFamily="34" charset="0"/>
                        </a:rPr>
                        <a:t>res.send</a:t>
                      </a:r>
                      <a:r>
                        <a:rPr lang="en-GB" sz="1600" dirty="0">
                          <a:solidFill>
                            <a:schemeClr val="bg1"/>
                          </a:solidFill>
                          <a:effectLst/>
                          <a:latin typeface="Arial" panose="020B0604020202020204" pitchFamily="34" charset="0"/>
                          <a:cs typeface="Arial" panose="020B0604020202020204" pitchFamily="34" charset="0"/>
                        </a:rPr>
                        <a:t>('Hello World!')</a:t>
                      </a:r>
                    </a:p>
                    <a:p>
                      <a:pPr fontAlgn="t"/>
                      <a:r>
                        <a:rPr lang="en-GB" sz="1600" dirty="0">
                          <a:solidFill>
                            <a:schemeClr val="bg1"/>
                          </a:solidFill>
                          <a:effectLst/>
                          <a:latin typeface="Arial" panose="020B0604020202020204" pitchFamily="34" charset="0"/>
                          <a:cs typeface="Arial" panose="020B0604020202020204" pitchFamily="34" charset="0"/>
                        </a:rPr>
                        <a:t>})</a:t>
                      </a:r>
                    </a:p>
                    <a:p>
                      <a:pPr fontAlgn="t"/>
                      <a:endParaRPr lang="en-GB" sz="1600" dirty="0">
                        <a:solidFill>
                          <a:schemeClr val="bg1"/>
                        </a:solidFill>
                        <a:effectLst/>
                        <a:latin typeface="Arial" panose="020B0604020202020204" pitchFamily="34" charset="0"/>
                        <a:cs typeface="Arial" panose="020B0604020202020204" pitchFamily="34" charset="0"/>
                      </a:endParaRPr>
                    </a:p>
                    <a:p>
                      <a:pPr fontAlgn="t"/>
                      <a:r>
                        <a:rPr lang="en-GB" sz="1600" dirty="0" err="1">
                          <a:solidFill>
                            <a:schemeClr val="bg1"/>
                          </a:solidFill>
                          <a:effectLst/>
                          <a:latin typeface="Arial" panose="020B0604020202020204" pitchFamily="34" charset="0"/>
                          <a:cs typeface="Arial" panose="020B0604020202020204" pitchFamily="34" charset="0"/>
                        </a:rPr>
                        <a:t>app.listen</a:t>
                      </a:r>
                      <a:r>
                        <a:rPr lang="en-GB" sz="1600" dirty="0">
                          <a:solidFill>
                            <a:schemeClr val="bg1"/>
                          </a:solidFill>
                          <a:effectLst/>
                          <a:latin typeface="Arial" panose="020B0604020202020204" pitchFamily="34" charset="0"/>
                          <a:cs typeface="Arial" panose="020B0604020202020204" pitchFamily="34" charset="0"/>
                        </a:rPr>
                        <a:t>(port, () =&gt; {</a:t>
                      </a:r>
                    </a:p>
                    <a:p>
                      <a:pPr fontAlgn="t"/>
                      <a:r>
                        <a:rPr lang="en-GB" sz="1600" dirty="0">
                          <a:solidFill>
                            <a:schemeClr val="bg1"/>
                          </a:solidFill>
                          <a:effectLst/>
                          <a:latin typeface="Arial" panose="020B0604020202020204" pitchFamily="34" charset="0"/>
                          <a:cs typeface="Arial" panose="020B0604020202020204" pitchFamily="34" charset="0"/>
                        </a:rPr>
                        <a:t>  console.log(`Example app listening on port ${port}`)</a:t>
                      </a:r>
                    </a:p>
                    <a:p>
                      <a:pPr fontAlgn="t"/>
                      <a:r>
                        <a:rPr lang="en-GB" sz="1600" dirty="0">
                          <a:solidFill>
                            <a:schemeClr val="bg1"/>
                          </a:solidFill>
                          <a:effectLst/>
                          <a:latin typeface="Arial" panose="020B0604020202020204" pitchFamily="34" charset="0"/>
                          <a:cs typeface="Arial" panose="020B0604020202020204" pitchFamily="34" charset="0"/>
                        </a:rPr>
                        <a:t>})</a:t>
                      </a:r>
                    </a:p>
                    <a:p>
                      <a:pPr fontAlgn="t"/>
                      <a:endParaRPr lang="en-GB" sz="1600" dirty="0">
                        <a:solidFill>
                          <a:schemeClr val="bg1"/>
                        </a:solidFill>
                        <a:effectLst/>
                        <a:latin typeface="Arial" panose="020B0604020202020204" pitchFamily="34" charset="0"/>
                        <a:cs typeface="Arial" panose="020B0604020202020204" pitchFamily="34" charset="0"/>
                      </a:endParaRP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26966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45</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nvGraphicFramePr>
        <p:xfrm>
          <a:off x="2463801" y="887307"/>
          <a:ext cx="7316892" cy="4558453"/>
        </p:xfrm>
        <a:graphic>
          <a:graphicData uri="http://schemas.openxmlformats.org/drawingml/2006/table">
            <a:tbl>
              <a:tblPr/>
              <a:tblGrid>
                <a:gridCol w="7316892">
                  <a:extLst>
                    <a:ext uri="{9D8B030D-6E8A-4147-A177-3AD203B41FA5}">
                      <a16:colId xmlns:a16="http://schemas.microsoft.com/office/drawing/2014/main" val="750264296"/>
                    </a:ext>
                  </a:extLst>
                </a:gridCol>
              </a:tblGrid>
              <a:tr h="4558453">
                <a:tc>
                  <a:txBody>
                    <a:bodyPr/>
                    <a:lstStyle/>
                    <a:p>
                      <a:pPr fontAlgn="t"/>
                      <a:r>
                        <a:rPr lang="en-GB" sz="1500" dirty="0">
                          <a:solidFill>
                            <a:schemeClr val="bg1"/>
                          </a:solidFill>
                          <a:effectLst/>
                          <a:latin typeface="Arial" panose="020B0604020202020204" pitchFamily="34" charset="0"/>
                          <a:cs typeface="Arial" panose="020B0604020202020204" pitchFamily="34" charset="0"/>
                        </a:rPr>
                        <a:t>FROM node:16</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Create app directory</a:t>
                      </a:r>
                    </a:p>
                    <a:p>
                      <a:pPr fontAlgn="t"/>
                      <a:r>
                        <a:rPr lang="en-GB" sz="1500" dirty="0">
                          <a:solidFill>
                            <a:schemeClr val="bg1"/>
                          </a:solidFill>
                          <a:effectLst/>
                          <a:latin typeface="Arial" panose="020B0604020202020204" pitchFamily="34" charset="0"/>
                          <a:cs typeface="Arial" panose="020B0604020202020204" pitchFamily="34" charset="0"/>
                        </a:rPr>
                        <a:t>WORKDIR /</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a:t>
                      </a:r>
                      <a:r>
                        <a:rPr lang="en-GB" sz="1500" dirty="0" err="1">
                          <a:solidFill>
                            <a:schemeClr val="bg1"/>
                          </a:solidFill>
                          <a:effectLst/>
                          <a:latin typeface="Arial" panose="020B0604020202020204" pitchFamily="34" charset="0"/>
                          <a:cs typeface="Arial" panose="020B0604020202020204" pitchFamily="34" charset="0"/>
                        </a:rPr>
                        <a:t>src</a:t>
                      </a:r>
                      <a:r>
                        <a:rPr lang="en-GB" sz="1500" dirty="0">
                          <a:solidFill>
                            <a:schemeClr val="bg1"/>
                          </a:solidFill>
                          <a:effectLst/>
                          <a:latin typeface="Arial" panose="020B0604020202020204" pitchFamily="34" charset="0"/>
                          <a:cs typeface="Arial" panose="020B0604020202020204" pitchFamily="34" charset="0"/>
                        </a:rPr>
                        <a:t>/app</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Install app dependencies</a:t>
                      </a:r>
                    </a:p>
                    <a:p>
                      <a:pPr fontAlgn="t"/>
                      <a:r>
                        <a:rPr lang="en-GB" sz="1500" dirty="0">
                          <a:solidFill>
                            <a:schemeClr val="bg1"/>
                          </a:solidFill>
                          <a:effectLst/>
                          <a:latin typeface="Arial" panose="020B0604020202020204" pitchFamily="34" charset="0"/>
                          <a:cs typeface="Arial" panose="020B0604020202020204" pitchFamily="34" charset="0"/>
                        </a:rPr>
                        <a:t># A wildcard is used to ensure both </a:t>
                      </a:r>
                      <a:r>
                        <a:rPr lang="en-GB" sz="1500" dirty="0" err="1">
                          <a:solidFill>
                            <a:schemeClr val="bg1"/>
                          </a:solidFill>
                          <a:effectLst/>
                          <a:latin typeface="Arial" panose="020B0604020202020204" pitchFamily="34" charset="0"/>
                          <a:cs typeface="Arial" panose="020B0604020202020204" pitchFamily="34" charset="0"/>
                        </a:rPr>
                        <a:t>package.json</a:t>
                      </a:r>
                      <a:r>
                        <a:rPr lang="en-GB" sz="1500" dirty="0">
                          <a:solidFill>
                            <a:schemeClr val="bg1"/>
                          </a:solidFill>
                          <a:effectLst/>
                          <a:latin typeface="Arial" panose="020B0604020202020204" pitchFamily="34" charset="0"/>
                          <a:cs typeface="Arial" panose="020B0604020202020204" pitchFamily="34" charset="0"/>
                        </a:rPr>
                        <a:t> AND package-</a:t>
                      </a:r>
                      <a:r>
                        <a:rPr lang="en-GB" sz="1500" dirty="0" err="1">
                          <a:solidFill>
                            <a:schemeClr val="bg1"/>
                          </a:solidFill>
                          <a:effectLst/>
                          <a:latin typeface="Arial" panose="020B0604020202020204" pitchFamily="34" charset="0"/>
                          <a:cs typeface="Arial" panose="020B0604020202020204" pitchFamily="34" charset="0"/>
                        </a:rPr>
                        <a:t>lock.json</a:t>
                      </a:r>
                      <a:r>
                        <a:rPr lang="en-GB" sz="1500" dirty="0">
                          <a:solidFill>
                            <a:schemeClr val="bg1"/>
                          </a:solidFill>
                          <a:effectLst/>
                          <a:latin typeface="Arial" panose="020B0604020202020204" pitchFamily="34" charset="0"/>
                          <a:cs typeface="Arial" panose="020B0604020202020204" pitchFamily="34" charset="0"/>
                        </a:rPr>
                        <a:t> are copied</a:t>
                      </a:r>
                    </a:p>
                    <a:p>
                      <a:pPr fontAlgn="t"/>
                      <a:r>
                        <a:rPr lang="en-GB" sz="1500" dirty="0">
                          <a:solidFill>
                            <a:schemeClr val="bg1"/>
                          </a:solidFill>
                          <a:effectLst/>
                          <a:latin typeface="Arial" panose="020B0604020202020204" pitchFamily="34" charset="0"/>
                          <a:cs typeface="Arial" panose="020B0604020202020204" pitchFamily="34" charset="0"/>
                        </a:rPr>
                        <a:t># where available (npm@5+)</a:t>
                      </a:r>
                    </a:p>
                    <a:p>
                      <a:pPr fontAlgn="t"/>
                      <a:r>
                        <a:rPr lang="en-GB" sz="1500" dirty="0">
                          <a:solidFill>
                            <a:schemeClr val="bg1"/>
                          </a:solidFill>
                          <a:effectLst/>
                          <a:latin typeface="Arial" panose="020B0604020202020204" pitchFamily="34" charset="0"/>
                          <a:cs typeface="Arial" panose="020B0604020202020204" pitchFamily="34" charset="0"/>
                        </a:rPr>
                        <a:t>COPY package*.</a:t>
                      </a:r>
                      <a:r>
                        <a:rPr lang="en-GB" sz="1500" dirty="0" err="1">
                          <a:solidFill>
                            <a:schemeClr val="bg1"/>
                          </a:solidFill>
                          <a:effectLst/>
                          <a:latin typeface="Arial" panose="020B0604020202020204" pitchFamily="34" charset="0"/>
                          <a:cs typeface="Arial" panose="020B0604020202020204" pitchFamily="34" charset="0"/>
                        </a:rPr>
                        <a:t>json</a:t>
                      </a:r>
                      <a:r>
                        <a:rPr lang="en-GB" sz="1500" dirty="0">
                          <a:solidFill>
                            <a:schemeClr val="bg1"/>
                          </a:solidFill>
                          <a:effectLst/>
                          <a:latin typeface="Arial" panose="020B0604020202020204" pitchFamily="34" charset="0"/>
                          <a:cs typeface="Arial" panose="020B0604020202020204" pitchFamily="34" charset="0"/>
                        </a:rPr>
                        <a:t> ./</a:t>
                      </a:r>
                    </a:p>
                    <a:p>
                      <a:pPr fontAlgn="t"/>
                      <a:r>
                        <a:rPr lang="en-GB" sz="1500" dirty="0">
                          <a:solidFill>
                            <a:schemeClr val="bg1"/>
                          </a:solidFill>
                          <a:effectLst/>
                          <a:latin typeface="Arial" panose="020B0604020202020204" pitchFamily="34" charset="0"/>
                          <a:cs typeface="Arial" panose="020B0604020202020204" pitchFamily="34" charset="0"/>
                        </a:rPr>
                        <a:t>RUN </a:t>
                      </a:r>
                      <a:r>
                        <a:rPr lang="en-GB" sz="1500" dirty="0" err="1">
                          <a:solidFill>
                            <a:schemeClr val="bg1"/>
                          </a:solidFill>
                          <a:effectLst/>
                          <a:latin typeface="Arial" panose="020B0604020202020204" pitchFamily="34" charset="0"/>
                          <a:cs typeface="Arial" panose="020B0604020202020204" pitchFamily="34" charset="0"/>
                        </a:rPr>
                        <a:t>npm</a:t>
                      </a:r>
                      <a:r>
                        <a:rPr lang="en-GB" sz="1500" dirty="0">
                          <a:solidFill>
                            <a:schemeClr val="bg1"/>
                          </a:solidFill>
                          <a:effectLst/>
                          <a:latin typeface="Arial" panose="020B0604020202020204" pitchFamily="34" charset="0"/>
                          <a:cs typeface="Arial" panose="020B0604020202020204" pitchFamily="34" charset="0"/>
                        </a:rPr>
                        <a:t> install</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If you are building your code for production</a:t>
                      </a:r>
                    </a:p>
                    <a:p>
                      <a:pPr fontAlgn="t"/>
                      <a:r>
                        <a:rPr lang="en-GB" sz="1500" dirty="0">
                          <a:solidFill>
                            <a:schemeClr val="bg1"/>
                          </a:solidFill>
                          <a:effectLst/>
                          <a:latin typeface="Arial" panose="020B0604020202020204" pitchFamily="34" charset="0"/>
                          <a:cs typeface="Arial" panose="020B0604020202020204" pitchFamily="34" charset="0"/>
                        </a:rPr>
                        <a:t># RUN </a:t>
                      </a:r>
                      <a:r>
                        <a:rPr lang="en-GB" sz="1500" dirty="0" err="1">
                          <a:solidFill>
                            <a:schemeClr val="bg1"/>
                          </a:solidFill>
                          <a:effectLst/>
                          <a:latin typeface="Arial" panose="020B0604020202020204" pitchFamily="34" charset="0"/>
                          <a:cs typeface="Arial" panose="020B0604020202020204" pitchFamily="34" charset="0"/>
                        </a:rPr>
                        <a:t>npm</a:t>
                      </a:r>
                      <a:r>
                        <a:rPr lang="en-GB" sz="1500" dirty="0">
                          <a:solidFill>
                            <a:schemeClr val="bg1"/>
                          </a:solidFill>
                          <a:effectLst/>
                          <a:latin typeface="Arial" panose="020B0604020202020204" pitchFamily="34" charset="0"/>
                          <a:cs typeface="Arial" panose="020B0604020202020204" pitchFamily="34" charset="0"/>
                        </a:rPr>
                        <a:t> ci --only=production</a:t>
                      </a:r>
                    </a:p>
                    <a:p>
                      <a:pPr fontAlgn="t"/>
                      <a:r>
                        <a:rPr lang="en-GB" sz="1500" dirty="0">
                          <a:solidFill>
                            <a:schemeClr val="bg1"/>
                          </a:solidFill>
                          <a:effectLst/>
                          <a:latin typeface="Arial" panose="020B0604020202020204" pitchFamily="34" charset="0"/>
                          <a:cs typeface="Arial" panose="020B0604020202020204" pitchFamily="34" charset="0"/>
                        </a:rPr>
                        <a:t># Bundle app source</a:t>
                      </a:r>
                    </a:p>
                    <a:p>
                      <a:pPr fontAlgn="t"/>
                      <a:r>
                        <a:rPr lang="en-GB" sz="1500" dirty="0">
                          <a:solidFill>
                            <a:schemeClr val="bg1"/>
                          </a:solidFill>
                          <a:effectLst/>
                          <a:latin typeface="Arial" panose="020B0604020202020204" pitchFamily="34" charset="0"/>
                          <a:cs typeface="Arial" panose="020B0604020202020204" pitchFamily="34" charset="0"/>
                        </a:rPr>
                        <a:t>COPY . .</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EXPOSE 3000</a:t>
                      </a:r>
                    </a:p>
                    <a:p>
                      <a:pPr fontAlgn="t"/>
                      <a:r>
                        <a:rPr lang="en-GB" sz="1500" dirty="0">
                          <a:solidFill>
                            <a:schemeClr val="bg1"/>
                          </a:solidFill>
                          <a:effectLst/>
                          <a:latin typeface="Arial" panose="020B0604020202020204" pitchFamily="34" charset="0"/>
                          <a:cs typeface="Arial" panose="020B0604020202020204" pitchFamily="34" charset="0"/>
                        </a:rPr>
                        <a:t>CMD [ "node", "app.js" ]</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391208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nthält.&#10;&#10;Automatisch generierte Beschreibung">
            <a:extLst>
              <a:ext uri="{FF2B5EF4-FFF2-40B4-BE49-F238E27FC236}">
                <a16:creationId xmlns:a16="http://schemas.microsoft.com/office/drawing/2014/main" id="{A6F5DDED-FC87-9E22-E5BF-B112D4875293}"/>
              </a:ext>
            </a:extLst>
          </p:cNvPr>
          <p:cNvPicPr>
            <a:picLocks noGrp="1" noChangeAspect="1"/>
          </p:cNvPicPr>
          <p:nvPr>
            <p:ph type="pic" sz="quarter" idx="10"/>
          </p:nvPr>
        </p:nvPicPr>
        <p:blipFill rotWithShape="1">
          <a:blip r:embed="rId2"/>
          <a:srcRect l="-1787" t="-35987" r="-21568" b="-51934"/>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2048959" cy="9131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Starten Sie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Ihr Erstes Image</a:t>
            </a:r>
          </a:p>
        </p:txBody>
      </p:sp>
      <p:grpSp>
        <p:nvGrpSpPr>
          <p:cNvPr id="2" name="Группа 1"/>
          <p:cNvGrpSpPr/>
          <p:nvPr/>
        </p:nvGrpSpPr>
        <p:grpSpPr>
          <a:xfrm>
            <a:off x="6812354" y="2671598"/>
            <a:ext cx="4972281" cy="892554"/>
            <a:chOff x="5094356" y="2262116"/>
            <a:chExt cx="3729211"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5571234" y="2283718"/>
              <a:ext cx="3252333"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GB"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build --pull --rm -f "</a:t>
              </a:r>
              <a:r>
                <a:rPr kumimoji="0" lang="en-GB"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Dockerfile</a:t>
              </a:r>
              <a:r>
                <a:rPr kumimoji="0" lang="en-GB"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-t bencoepp/test "."</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5581899" y="2577973"/>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dieses Befehles bauen wir unser Image zusammen und legen es offen für spätere Ausführung.</a:t>
              </a:r>
            </a:p>
          </p:txBody>
        </p:sp>
        <p:sp>
          <p:nvSpPr>
            <p:cNvPr id="21" name="TextBox 20"/>
            <p:cNvSpPr txBox="1"/>
            <p:nvPr/>
          </p:nvSpPr>
          <p:spPr>
            <a:xfrm>
              <a:off x="5148108" y="2330616"/>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TextBox 25"/>
            <p:cNvSpPr txBox="1"/>
            <p:nvPr/>
          </p:nvSpPr>
          <p:spPr>
            <a:xfrm>
              <a:off x="5571234" y="3213599"/>
              <a:ext cx="176274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RUN </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Bencoepp</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t>
              </a: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test</a:t>
              </a: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p>
          </p:txBody>
        </p:sp>
        <p:sp>
          <p:nvSpPr>
            <p:cNvPr id="27" name="TextBox 26"/>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Starten des Containers, falls dieser Befehl fehlschlagen sollte bitte überprüfen Sie den Inhalt ihres Images.</a:t>
              </a:r>
            </a:p>
          </p:txBody>
        </p:sp>
        <p:sp>
          <p:nvSpPr>
            <p:cNvPr id="28" name="TextBox 27"/>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2" name="Группа 11"/>
          <p:cNvGrpSpPr/>
          <p:nvPr/>
        </p:nvGrpSpPr>
        <p:grpSpPr>
          <a:xfrm>
            <a:off x="11319310" y="332839"/>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83700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Überprüfen</a:t>
              </a: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Nach dem Starten des Containers wird die Funktionalität der Anwendung überprüft. </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136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Registry</a:t>
            </a:r>
            <a:endParaRPr kumimoji="0" lang="de-DE" sz="2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p:cNvSpPr txBox="1"/>
          <p:nvPr/>
        </p:nvSpPr>
        <p:spPr>
          <a:xfrm>
            <a:off x="585050" y="3969308"/>
            <a:ext cx="249647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Was ist ein Docker Registry</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DDFE41BE-BF3B-C3AB-E4D7-0557DFACF3AE}"/>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39097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Text, Buch, Regal, gefüttert enthält.&#10;&#10;Automatisch generierte Beschreibung">
            <a:extLst>
              <a:ext uri="{FF2B5EF4-FFF2-40B4-BE49-F238E27FC236}">
                <a16:creationId xmlns:a16="http://schemas.microsoft.com/office/drawing/2014/main" id="{465505D1-D3C2-07F0-D3F1-3BB2201FCCF1}"/>
              </a:ext>
            </a:extLst>
          </p:cNvPr>
          <p:cNvPicPr>
            <a:picLocks noGrp="1" noChangeAspect="1"/>
          </p:cNvPicPr>
          <p:nvPr>
            <p:ph type="pic" sz="quarter" idx="10"/>
          </p:nvPr>
        </p:nvPicPr>
        <p:blipFill>
          <a:blip r:embed="rId2"/>
          <a:srcRect/>
          <a:stretch>
            <a:fillRect/>
          </a:stretch>
        </p:blipFill>
        <p:spPr>
          <a:xfrm>
            <a:off x="0" y="0"/>
            <a:ext cx="12192000" cy="6858000"/>
          </a:xfrm>
        </p:spPr>
      </p:pic>
      <p:grpSp>
        <p:nvGrpSpPr>
          <p:cNvPr id="2" name="Группа 1"/>
          <p:cNvGrpSpPr/>
          <p:nvPr/>
        </p:nvGrpSpPr>
        <p:grpSpPr>
          <a:xfrm>
            <a:off x="3119669" y="3621019"/>
            <a:ext cx="8640960" cy="2219222"/>
            <a:chOff x="2339752" y="2715765"/>
            <a:chExt cx="6480720" cy="1664417"/>
          </a:xfrm>
        </p:grpSpPr>
        <p:sp>
          <p:nvSpPr>
            <p:cNvPr id="6" name="Прямоугольник 5"/>
            <p:cNvSpPr/>
            <p:nvPr/>
          </p:nvSpPr>
          <p:spPr>
            <a:xfrm>
              <a:off x="2339752" y="2715766"/>
              <a:ext cx="6480720" cy="166441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1506662"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Registry Definition</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2443648" y="3414869"/>
              <a:ext cx="6088792" cy="8854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800" b="0" i="1"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“The Registry is a stateless, highly scalable server-side application that stores and lets you distribute Docker images. The Registry is open-source, under the permissive Apache license.”</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US"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Grunde ist ein Registry ein Sammelort für Images welches das einfache Zugreifen, Verbreiten und Veröffentlichen von Images erlaubt. Der Hauptpunkt liegt dabei auf der Bereitstellung von vielen Images. Docker selber hostet verschiedene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zudem haben viele große Software Unternehmen auch eigenen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laufen. Manche von diesen Intern andere Extern.</a:t>
              </a:r>
              <a:endParaRPr kumimoji="0" lang="ru-RU"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4209338" y="761107"/>
            <a:ext cx="3906840"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Bestandteile einer Registry </a:t>
            </a: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Wichtigsten Bestandteile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2</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Zentralisierte Sammelstelle für Images und deren Verbreitung</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4</a:t>
              </a: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Schnellere Geschwindigkeiten für alle Images und Projekte die auf diesen Images basieren.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032884" y="209038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1</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Speichern von vielen verschiedenen Images, z.b Software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Builds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oder Entwicklungsstände</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Externe sowie Interne Images können dort gespeichert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106647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884999"/>
            <a:chOff x="755576" y="1222961"/>
            <a:chExt cx="3539057" cy="663749"/>
          </a:xfrm>
        </p:grpSpPr>
        <p:sp>
          <p:nvSpPr>
            <p:cNvPr id="243" name="Google Shape;243;p2"/>
            <p:cNvSpPr txBox="1"/>
            <p:nvPr/>
          </p:nvSpPr>
          <p:spPr>
            <a:xfrm>
              <a:off x="755576" y="1222961"/>
              <a:ext cx="134578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Registry</a:t>
              </a:r>
            </a:p>
          </p:txBody>
        </p:sp>
        <p:sp>
          <p:nvSpPr>
            <p:cNvPr id="244" name="Google Shape;244;p2"/>
            <p:cNvSpPr txBox="1"/>
            <p:nvPr/>
          </p:nvSpPr>
          <p:spPr>
            <a:xfrm>
              <a:off x="766241" y="1517216"/>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ist eine Registry, wofür wird diese benötigt und warum genau sollte man eine verwenden.</a:t>
              </a:r>
            </a:p>
          </p:txBody>
        </p:sp>
      </p:grpSp>
      <p:grpSp>
        <p:nvGrpSpPr>
          <p:cNvPr id="245" name="Google Shape;245;p2"/>
          <p:cNvGrpSpPr/>
          <p:nvPr/>
        </p:nvGrpSpPr>
        <p:grpSpPr>
          <a:xfrm>
            <a:off x="950995" y="4188707"/>
            <a:ext cx="4718743" cy="884999"/>
            <a:chOff x="786136" y="2331037"/>
            <a:chExt cx="3539057" cy="663749"/>
          </a:xfrm>
        </p:grpSpPr>
        <p:sp>
          <p:nvSpPr>
            <p:cNvPr id="251" name="Google Shape;251;p2"/>
            <p:cNvSpPr txBox="1"/>
            <p:nvPr/>
          </p:nvSpPr>
          <p:spPr>
            <a:xfrm>
              <a:off x="786136" y="2331037"/>
              <a:ext cx="1980258"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Log-Management und Docker</a:t>
              </a:r>
            </a:p>
          </p:txBody>
        </p:sp>
        <p:sp>
          <p:nvSpPr>
            <p:cNvPr id="252" name="Google Shape;252;p2"/>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Ausgaben gibt es in vielerlei Hinsicht</a:t>
              </a:r>
              <a:r>
                <a:rPr lang="de-DE" sz="867" dirty="0">
                  <a:solidFill>
                    <a:srgbClr val="7F7F7F"/>
                  </a:solidFill>
                  <a:latin typeface="Open Sans"/>
                  <a:ea typeface="Open Sans"/>
                  <a:cs typeface="Open Sans"/>
                  <a:sym typeface="Open Sans"/>
                </a:rPr>
                <a:t>, wie genau sollte man mit den großen Mengen an Logs und Daten umgehen</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2056331"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Volume-Management und Docker</a:t>
              </a: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Volumes</a:t>
              </a:r>
              <a:r>
                <a:rPr lang="de-DE" sz="867" dirty="0">
                  <a:solidFill>
                    <a:srgbClr val="7F7F7F"/>
                  </a:solidFill>
                  <a:latin typeface="Open Sans"/>
                  <a:ea typeface="Open Sans"/>
                  <a:cs typeface="Open Sans"/>
                  <a:sym typeface="Open Sans"/>
                </a:rPr>
                <a:t>, Speicher und Sicherung. Wie genau kann man diese drei Themenbereiche in Docker abbilden und anwenden</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Bebas Neue"/>
                  <a:ea typeface="Bebas Neue"/>
                  <a:cs typeface="Bebas Neue"/>
                  <a:sym typeface="Bebas Neue"/>
                </a:rPr>
                <a:t>3</a:t>
              </a:r>
              <a:endParaRPr kumimoji="0" sz="1600" b="0" i="0" u="none" strike="noStrike" kern="0" cap="none" spc="0" normalizeH="0" baseline="0" noProof="0" dirty="0">
                <a:ln>
                  <a:noFill/>
                </a:ln>
                <a:solidFill>
                  <a:srgbClr val="FFFFFF"/>
                </a:solidFill>
                <a:effectLst/>
                <a:uLnTx/>
                <a:uFillTx/>
                <a:latin typeface="Bebas Neue"/>
                <a:ea typeface="Bebas Neue"/>
                <a:cs typeface="Bebas Neue"/>
                <a:sym typeface="Bebas Neue"/>
              </a:endParaRPr>
            </a:p>
          </p:txBody>
        </p:sp>
      </p:grpSp>
    </p:spTree>
    <p:extLst>
      <p:ext uri="{BB962C8B-B14F-4D97-AF65-F5344CB8AC3E}">
        <p14:creationId xmlns:p14="http://schemas.microsoft.com/office/powerpoint/2010/main" val="215761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9AC1A418-53B2-690E-A237-E4ED47432E7E}"/>
              </a:ext>
            </a:extLst>
          </p:cNvPr>
          <p:cNvPicPr>
            <a:picLocks noGrp="1" noChangeAspect="1"/>
          </p:cNvPicPr>
          <p:nvPr>
            <p:ph type="pic" sz="quarter" idx="13"/>
          </p:nvPr>
        </p:nvPicPr>
        <p:blipFill rotWithShape="1">
          <a:blip r:embed="rId2"/>
          <a:srcRect l="5099" r="5099"/>
          <a:stretch/>
        </p:blipFill>
        <p:spPr>
          <a:xfrm>
            <a:off x="3792538" y="1028700"/>
            <a:ext cx="3455987" cy="4608513"/>
          </a:xfrm>
        </p:spPr>
      </p:pic>
      <p:pic>
        <p:nvPicPr>
          <p:cNvPr id="25" name="Bildplatzhalter 24">
            <a:extLst>
              <a:ext uri="{FF2B5EF4-FFF2-40B4-BE49-F238E27FC236}">
                <a16:creationId xmlns:a16="http://schemas.microsoft.com/office/drawing/2014/main" id="{1CA6FF97-7461-7482-7FA1-A21E6ADE3B87}"/>
              </a:ext>
            </a:extLst>
          </p:cNvPr>
          <p:cNvPicPr>
            <a:picLocks noGrp="1" noChangeAspect="1"/>
          </p:cNvPicPr>
          <p:nvPr>
            <p:ph type="pic" sz="quarter" idx="14"/>
          </p:nvPr>
        </p:nvPicPr>
        <p:blipFill rotWithShape="1">
          <a:blip r:embed="rId3"/>
          <a:srcRect l="-17" t="-2427" r="11" b="-6840"/>
          <a:stretch/>
        </p:blipFill>
        <p:spPr>
          <a:xfrm>
            <a:off x="7535863" y="1028700"/>
            <a:ext cx="3455987" cy="4608513"/>
          </a:xfrm>
        </p:spPr>
      </p:pic>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811558" y="4267037"/>
              <a:ext cx="717985"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Speicherung</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589872" y="4267037"/>
              <a:ext cx="716783"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Verbreitung</a:t>
              </a:r>
            </a:p>
          </p:txBody>
        </p:sp>
      </p:grpSp>
      <p:sp>
        <p:nvSpPr>
          <p:cNvPr id="11" name="TextBox 10"/>
          <p:cNvSpPr txBox="1"/>
          <p:nvPr/>
        </p:nvSpPr>
        <p:spPr>
          <a:xfrm>
            <a:off x="335360" y="1948466"/>
            <a:ext cx="2438488"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Hauptbestandteile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Einer Docker Registry</a:t>
            </a:r>
          </a:p>
        </p:txBody>
      </p:sp>
      <p:grpSp>
        <p:nvGrpSpPr>
          <p:cNvPr id="4" name="Группа 3"/>
          <p:cNvGrpSpPr/>
          <p:nvPr/>
        </p:nvGrpSpPr>
        <p:grpSpPr>
          <a:xfrm>
            <a:off x="335360" y="3044958"/>
            <a:ext cx="3168352" cy="1063934"/>
            <a:chOff x="251520" y="2283718"/>
            <a:chExt cx="2376264" cy="797950"/>
          </a:xfrm>
        </p:grpSpPr>
        <p:sp>
          <p:nvSpPr>
            <p:cNvPr id="12" name="TextBox 11"/>
            <p:cNvSpPr txBox="1"/>
            <p:nvPr/>
          </p:nvSpPr>
          <p:spPr>
            <a:xfrm>
              <a:off x="251520" y="2283718"/>
              <a:ext cx="875480"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Speicherung</a:t>
              </a:r>
            </a:p>
          </p:txBody>
        </p:sp>
        <p:sp>
          <p:nvSpPr>
            <p:cNvPr id="13" name="TextBox 12"/>
            <p:cNvSpPr txBox="1"/>
            <p:nvPr/>
          </p:nvSpPr>
          <p:spPr>
            <a:xfrm>
              <a:off x="262185" y="2577973"/>
              <a:ext cx="2365599"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Entwicklern häufig benutzte oder sich häufig ändernde Images zentral zu speichern und abrufbar zu machen.</a:t>
              </a:r>
            </a:p>
          </p:txBody>
        </p:sp>
      </p:grpSp>
      <p:grpSp>
        <p:nvGrpSpPr>
          <p:cNvPr id="19" name="Группа 18"/>
          <p:cNvGrpSpPr/>
          <p:nvPr/>
        </p:nvGrpSpPr>
        <p:grpSpPr>
          <a:xfrm>
            <a:off x="335360" y="4284801"/>
            <a:ext cx="3168352" cy="1063934"/>
            <a:chOff x="251520" y="3213599"/>
            <a:chExt cx="2376264" cy="797950"/>
          </a:xfrm>
        </p:grpSpPr>
        <p:sp>
          <p:nvSpPr>
            <p:cNvPr id="14" name="TextBox 13"/>
            <p:cNvSpPr txBox="1"/>
            <p:nvPr/>
          </p:nvSpPr>
          <p:spPr>
            <a:xfrm>
              <a:off x="251520" y="3213599"/>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Verbreitung</a:t>
              </a:r>
            </a:p>
          </p:txBody>
        </p:sp>
        <p:sp>
          <p:nvSpPr>
            <p:cNvPr id="15" name="TextBox 14"/>
            <p:cNvSpPr txBox="1"/>
            <p:nvPr/>
          </p:nvSpPr>
          <p:spPr>
            <a:xfrm>
              <a:off x="262185" y="3507854"/>
              <a:ext cx="2365599"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Images können zentral abgerufen werden, somit ist kein lokaler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Build</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bzw. lokale Unterschiede vorliegen. Somit wird die Geschwindigkeit auch erhöht. </a:t>
              </a: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3026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Registry</a:t>
            </a:r>
            <a:endParaRPr kumimoji="0" lang="de-DE" sz="2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p:cNvSpPr txBox="1"/>
          <p:nvPr/>
        </p:nvSpPr>
        <p:spPr>
          <a:xfrm>
            <a:off x="585050" y="3969308"/>
            <a:ext cx="249647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Wofür benutzt man ein DR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6F7F2A43-4B92-EAC1-8C3F-74D3C28F72A1}"/>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69016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06531" y="1100019"/>
            <a:ext cx="3978974"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Gründe Für Docker </a:t>
            </a: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Registrys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Übersicht Gründe für Docker Registry</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105100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Bereitstellung</a:t>
              </a:r>
            </a:p>
          </p:txBody>
        </p:sp>
        <p:sp>
          <p:nvSpPr>
            <p:cNvPr id="18" name="TextBox 17"/>
            <p:cNvSpPr txBox="1"/>
            <p:nvPr/>
          </p:nvSpPr>
          <p:spPr>
            <a:xfrm>
              <a:off x="6310029" y="2435014"/>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Bereitstellung ist ein wichtiger Punkt wenn es um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geht. Mit einer Registry ist es möglich ohne erneuten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Build</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Software auszuliefern.</a:t>
              </a:r>
            </a:p>
          </p:txBody>
        </p:sp>
      </p:grpSp>
      <p:grpSp>
        <p:nvGrpSpPr>
          <p:cNvPr id="23" name="Группа 22"/>
          <p:cNvGrpSpPr/>
          <p:nvPr/>
        </p:nvGrpSpPr>
        <p:grpSpPr>
          <a:xfrm>
            <a:off x="8441013" y="4265407"/>
            <a:ext cx="2638899" cy="888682"/>
            <a:chOff x="6330760" y="3199058"/>
            <a:chExt cx="1979174" cy="666512"/>
          </a:xfrm>
        </p:grpSpPr>
        <p:sp>
          <p:nvSpPr>
            <p:cNvPr id="19" name="TextBox 18"/>
            <p:cNvSpPr txBox="1"/>
            <p:nvPr/>
          </p:nvSpPr>
          <p:spPr>
            <a:xfrm>
              <a:off x="6330760" y="3199058"/>
              <a:ext cx="929581"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Performance</a:t>
              </a:r>
              <a:endParaRPr kumimoji="0" lang="ru-RU"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20" name="TextBox 19"/>
            <p:cNvSpPr txBox="1"/>
            <p:nvPr/>
          </p:nvSpPr>
          <p:spPr>
            <a:xfrm>
              <a:off x="6330760" y="3534085"/>
              <a:ext cx="197917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Geschwindigkeit eine lokalen Registry ist meistens Schneller als die von Cloud Providern.</a:t>
              </a:r>
            </a:p>
          </p:txBody>
        </p:sp>
      </p:grpSp>
      <p:grpSp>
        <p:nvGrpSpPr>
          <p:cNvPr id="12" name="Группа 11"/>
          <p:cNvGrpSpPr/>
          <p:nvPr/>
        </p:nvGrpSpPr>
        <p:grpSpPr>
          <a:xfrm>
            <a:off x="1154793" y="2836316"/>
            <a:ext cx="2638899" cy="1073349"/>
            <a:chOff x="866095" y="2127237"/>
            <a:chExt cx="1979174" cy="805012"/>
          </a:xfrm>
        </p:grpSpPr>
        <p:sp>
          <p:nvSpPr>
            <p:cNvPr id="25" name="TextBox 24"/>
            <p:cNvSpPr txBox="1"/>
            <p:nvPr/>
          </p:nvSpPr>
          <p:spPr>
            <a:xfrm>
              <a:off x="2104441" y="2127237"/>
              <a:ext cx="740828"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Sicherung</a:t>
              </a:r>
            </a:p>
          </p:txBody>
        </p:sp>
        <p:sp>
          <p:nvSpPr>
            <p:cNvPr id="26" name="TextBox 25"/>
            <p:cNvSpPr txBox="1"/>
            <p:nvPr/>
          </p:nvSpPr>
          <p:spPr>
            <a:xfrm>
              <a:off x="866095" y="2462264"/>
              <a:ext cx="1979174" cy="4699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Jegliche Form von Speicherung ist eine zusätzliche Sicherung für den Fall das lokale Daten verloren gehen.</a:t>
              </a:r>
            </a:p>
          </p:txBody>
        </p:sp>
      </p:grpSp>
      <p:grpSp>
        <p:nvGrpSpPr>
          <p:cNvPr id="21" name="Группа 20"/>
          <p:cNvGrpSpPr/>
          <p:nvPr/>
        </p:nvGrpSpPr>
        <p:grpSpPr>
          <a:xfrm>
            <a:off x="1154793" y="4301743"/>
            <a:ext cx="2638899" cy="1073349"/>
            <a:chOff x="866095" y="3226308"/>
            <a:chExt cx="1979174" cy="805012"/>
          </a:xfrm>
        </p:grpSpPr>
        <p:sp>
          <p:nvSpPr>
            <p:cNvPr id="27" name="TextBox 26"/>
            <p:cNvSpPr txBox="1"/>
            <p:nvPr/>
          </p:nvSpPr>
          <p:spPr>
            <a:xfrm>
              <a:off x="1973396" y="3226308"/>
              <a:ext cx="87187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Verbreitung</a:t>
              </a:r>
            </a:p>
          </p:txBody>
        </p:sp>
        <p:sp>
          <p:nvSpPr>
            <p:cNvPr id="28" name="TextBox 27"/>
            <p:cNvSpPr txBox="1"/>
            <p:nvPr/>
          </p:nvSpPr>
          <p:spPr>
            <a:xfrm>
              <a:off x="866095" y="3561335"/>
              <a:ext cx="1979174" cy="4699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einer Registry ist es möglich Pipelines und Workflows zu erstellen die Informationen sammeln und weiter verarbeiten können.</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7" name="TextBox 4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3471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A0639E3F-B7B3-7699-DE98-E0FD44588E14}"/>
              </a:ext>
            </a:extLst>
          </p:cNvPr>
          <p:cNvPicPr>
            <a:picLocks noGrp="1" noChangeAspect="1"/>
          </p:cNvPicPr>
          <p:nvPr>
            <p:ph type="pic" sz="quarter" idx="10"/>
          </p:nvPr>
        </p:nvPicPr>
        <p:blipFill rotWithShape="1">
          <a:blip r:embed="rId2"/>
          <a:srcRect l="1" t="-14650" r="-66"/>
          <a:stretch/>
        </p:blipFill>
        <p:spPr>
          <a:xfrm>
            <a:off x="1" y="0"/>
            <a:ext cx="12199215" cy="6858000"/>
          </a:xfrm>
          <a:solidFill>
            <a:schemeClr val="bg1"/>
          </a:solidFill>
        </p:spPr>
      </p:pic>
    </p:spTree>
    <p:extLst>
      <p:ext uri="{BB962C8B-B14F-4D97-AF65-F5344CB8AC3E}">
        <p14:creationId xmlns:p14="http://schemas.microsoft.com/office/powerpoint/2010/main" val="4066846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Registry</a:t>
            </a:r>
            <a:endParaRPr kumimoji="0" lang="de-DE" sz="28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p:cNvSpPr txBox="1"/>
          <p:nvPr/>
        </p:nvSpPr>
        <p:spPr>
          <a:xfrm>
            <a:off x="585050" y="3969308"/>
            <a:ext cx="290795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Einrichten eines Docker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4380FC3E-891E-F69E-C3CE-0C4520F9B42E}"/>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5282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4515BE05-DFC0-3E07-DD53-62269B3D8368}"/>
              </a:ext>
            </a:extLst>
          </p:cNvPr>
          <p:cNvPicPr>
            <a:picLocks noGrp="1" noChangeAspect="1"/>
          </p:cNvPicPr>
          <p:nvPr>
            <p:ph type="pic" sz="quarter" idx="10"/>
          </p:nvPr>
        </p:nvPicPr>
        <p:blipFill rotWithShape="1">
          <a:blip r:embed="rId2"/>
          <a:srcRect l="13394" t="-4233" r="12878" b="-6431"/>
          <a:stretch/>
        </p:blipFill>
        <p:spPr>
          <a:xfrm>
            <a:off x="6864083" y="1508787"/>
            <a:ext cx="5058409" cy="4648200"/>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Zuerst folgt eine Anleitung an Befehlen die eingeben werden müssen damit ein Docker Registry gestartet werden kann.</a:t>
              </a:r>
            </a:p>
          </p:txBody>
        </p:sp>
        <p:sp>
          <p:nvSpPr>
            <p:cNvPr id="11" name="Прямоугольник 10"/>
            <p:cNvSpPr/>
            <p:nvPr/>
          </p:nvSpPr>
          <p:spPr>
            <a:xfrm>
              <a:off x="2339752" y="1229729"/>
              <a:ext cx="1296144"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Starten Registry</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folgenden testen wir gemeinsam mittels vom letzten Tag gebauten Images die Registry aus.</a:t>
              </a:r>
            </a:p>
          </p:txBody>
        </p:sp>
        <p:sp>
          <p:nvSpPr>
            <p:cNvPr id="27" name="Прямоугольник 26"/>
            <p:cNvSpPr/>
            <p:nvPr/>
          </p:nvSpPr>
          <p:spPr>
            <a:xfrm>
              <a:off x="2334672" y="2434120"/>
              <a:ext cx="93610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Austesten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Zum Schluss folgen praktische Erklärungen wo genau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Registrys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zum Einsatz kommen und welche Vorteile für Unternehmen bestehen.</a:t>
              </a:r>
            </a:p>
          </p:txBody>
        </p:sp>
        <p:sp>
          <p:nvSpPr>
            <p:cNvPr id="31" name="Прямоугольник 30"/>
            <p:cNvSpPr/>
            <p:nvPr/>
          </p:nvSpPr>
          <p:spPr>
            <a:xfrm>
              <a:off x="2334671" y="3650069"/>
              <a:ext cx="165618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Praktische Erfahrungen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817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83964" y="3090446"/>
            <a:ext cx="11824071"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run -d -p 5000:5000 --restart=always --name registry registry:2</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56</a:t>
              </a:r>
            </a:p>
          </p:txBody>
        </p:sp>
      </p:grpSp>
    </p:spTree>
    <p:extLst>
      <p:ext uri="{BB962C8B-B14F-4D97-AF65-F5344CB8AC3E}">
        <p14:creationId xmlns:p14="http://schemas.microsoft.com/office/powerpoint/2010/main" val="4138821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23801" y="3090446"/>
            <a:ext cx="11144397"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tag </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a:t>
            </a: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/flutter localhost:5000/</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57</a:t>
              </a:r>
            </a:p>
          </p:txBody>
        </p:sp>
      </p:grpSp>
    </p:spTree>
    <p:extLst>
      <p:ext uri="{BB962C8B-B14F-4D97-AF65-F5344CB8AC3E}">
        <p14:creationId xmlns:p14="http://schemas.microsoft.com/office/powerpoint/2010/main" val="808233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20818" y="3090446"/>
            <a:ext cx="8350363"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push localhost:5000/</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58</a:t>
              </a:r>
            </a:p>
          </p:txBody>
        </p:sp>
      </p:grpSp>
    </p:spTree>
    <p:extLst>
      <p:ext uri="{BB962C8B-B14F-4D97-AF65-F5344CB8AC3E}">
        <p14:creationId xmlns:p14="http://schemas.microsoft.com/office/powerpoint/2010/main" val="4086988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184238" y="2798058"/>
            <a:ext cx="9823523"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image remove BENCOEPP/FLUTTER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image remove localhost:5000/BENCOEPPFLUTTERTEST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59</a:t>
              </a:r>
            </a:p>
          </p:txBody>
        </p:sp>
      </p:grpSp>
    </p:spTree>
    <p:extLst>
      <p:ext uri="{BB962C8B-B14F-4D97-AF65-F5344CB8AC3E}">
        <p14:creationId xmlns:p14="http://schemas.microsoft.com/office/powerpoint/2010/main" val="3330321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0" y="1630613"/>
            <a:ext cx="4718744" cy="885002"/>
            <a:chOff x="5322863" y="1222961"/>
            <a:chExt cx="3539058" cy="663752"/>
          </a:xfrm>
        </p:grpSpPr>
        <p:sp>
          <p:nvSpPr>
            <p:cNvPr id="279" name="Google Shape;279;p3"/>
            <p:cNvSpPr txBox="1"/>
            <p:nvPr/>
          </p:nvSpPr>
          <p:spPr>
            <a:xfrm>
              <a:off x="5322863" y="1222961"/>
              <a:ext cx="3292905"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Netzwerke und Docker</a:t>
              </a:r>
            </a:p>
          </p:txBody>
        </p:sp>
        <p:sp>
          <p:nvSpPr>
            <p:cNvPr id="280" name="Google Shape;280;p3"/>
            <p:cNvSpPr txBox="1"/>
            <p:nvPr/>
          </p:nvSpPr>
          <p:spPr>
            <a:xfrm>
              <a:off x="5333529" y="1517218"/>
              <a:ext cx="3528392" cy="369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Netzwerke sind wie in jeder Software ein großer Bestandteil davon wie Kommunikation ablaufen muss. Dies ist bei Docker auch der Fall</a:t>
              </a:r>
            </a:p>
          </p:txBody>
        </p:sp>
      </p:grpSp>
      <p:grpSp>
        <p:nvGrpSpPr>
          <p:cNvPr id="281" name="Google Shape;281;p3"/>
          <p:cNvGrpSpPr/>
          <p:nvPr/>
        </p:nvGrpSpPr>
        <p:grpSpPr>
          <a:xfrm>
            <a:off x="7137899" y="3049796"/>
            <a:ext cx="4704523" cy="1071663"/>
            <a:chOff x="5353424" y="2287345"/>
            <a:chExt cx="3528392" cy="803747"/>
          </a:xfrm>
        </p:grpSpPr>
        <p:sp>
          <p:nvSpPr>
            <p:cNvPr id="287" name="Google Shape;287;p3"/>
            <p:cNvSpPr txBox="1"/>
            <p:nvPr/>
          </p:nvSpPr>
          <p:spPr>
            <a:xfrm>
              <a:off x="5353424" y="2287345"/>
              <a:ext cx="3402950" cy="43855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Service-Architekturen mit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a:t>
              </a:r>
              <a:r>
                <a:rPr kumimoji="0" lang="de-DE"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Compose</a:t>
              </a: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 abbilden</a:t>
              </a:r>
            </a:p>
          </p:txBody>
        </p:sp>
        <p:sp>
          <p:nvSpPr>
            <p:cNvPr id="288" name="Google Shape;288;p3"/>
            <p:cNvSpPr txBox="1"/>
            <p:nvPr/>
          </p:nvSpPr>
          <p:spPr>
            <a:xfrm>
              <a:off x="5353424" y="2721598"/>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ist Docker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Compose</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und warum ist es für moderne Software Infrastruktur so wichtig</a:t>
              </a:r>
            </a:p>
          </p:txBody>
        </p:sp>
      </p:grpSp>
      <p:grpSp>
        <p:nvGrpSpPr>
          <p:cNvPr id="289" name="Google Shape;289;p3"/>
          <p:cNvGrpSpPr/>
          <p:nvPr/>
        </p:nvGrpSpPr>
        <p:grpSpPr>
          <a:xfrm>
            <a:off x="7111368" y="4515888"/>
            <a:ext cx="4731052" cy="1077395"/>
            <a:chOff x="5333527" y="3386918"/>
            <a:chExt cx="3548290" cy="808047"/>
          </a:xfrm>
        </p:grpSpPr>
        <p:sp>
          <p:nvSpPr>
            <p:cNvPr id="295" name="Google Shape;295;p3"/>
            <p:cNvSpPr txBox="1"/>
            <p:nvPr/>
          </p:nvSpPr>
          <p:spPr>
            <a:xfrm>
              <a:off x="5333527" y="3386918"/>
              <a:ext cx="3482056" cy="43855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Cluster mit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Swarm erstellen</a:t>
              </a:r>
            </a:p>
          </p:txBody>
        </p:sp>
        <p:sp>
          <p:nvSpPr>
            <p:cNvPr id="296" name="Google Shape;296;p3"/>
            <p:cNvSpPr txBox="1"/>
            <p:nvPr/>
          </p:nvSpPr>
          <p:spPr>
            <a:xfrm>
              <a:off x="5353425" y="3825470"/>
              <a:ext cx="3528392" cy="3694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ist Docker Swarm und warum</a:t>
              </a:r>
              <a:r>
                <a:rPr lang="de-DE" sz="867" dirty="0">
                  <a:solidFill>
                    <a:srgbClr val="7F7F7F"/>
                  </a:solidFill>
                  <a:latin typeface="Open Sans"/>
                  <a:ea typeface="Open Sans"/>
                  <a:cs typeface="Open Sans"/>
                  <a:sym typeface="Open Sans"/>
                </a:rPr>
                <a:t>m verwenden wir es. Einrichtung und Verwendung von Clustern mit Docker </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6</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extLst>
      <p:ext uri="{BB962C8B-B14F-4D97-AF65-F5344CB8AC3E}">
        <p14:creationId xmlns:p14="http://schemas.microsoft.com/office/powerpoint/2010/main" val="417404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895698" y="3090446"/>
            <a:ext cx="10400604"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pull localhost:5000/BENCOEPPFLUTTERTEST –p 1200:1200</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60</a:t>
              </a:r>
            </a:p>
          </p:txBody>
        </p:sp>
      </p:grpSp>
    </p:spTree>
    <p:extLst>
      <p:ext uri="{BB962C8B-B14F-4D97-AF65-F5344CB8AC3E}">
        <p14:creationId xmlns:p14="http://schemas.microsoft.com/office/powerpoint/2010/main" val="2387374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a:extLst>
              <a:ext uri="{FF2B5EF4-FFF2-40B4-BE49-F238E27FC236}">
                <a16:creationId xmlns:a16="http://schemas.microsoft.com/office/drawing/2014/main" id="{D3ED0C08-BDB2-443C-7F13-57AA33A074DF}"/>
              </a:ext>
            </a:extLst>
          </p:cNvPr>
          <p:cNvPicPr>
            <a:picLocks noGrp="1" noChangeAspect="1"/>
          </p:cNvPicPr>
          <p:nvPr>
            <p:ph type="pic" sz="quarter" idx="16"/>
          </p:nvPr>
        </p:nvPicPr>
        <p:blipFill rotWithShape="1">
          <a:blip r:embed="rId2"/>
          <a:srcRect l="-286" t="52" r="18727" b="52"/>
          <a:stretch/>
        </p:blipFill>
        <p:spPr>
          <a:xfrm>
            <a:off x="143339" y="164638"/>
            <a:ext cx="5856651" cy="6528725"/>
          </a:xfrm>
        </p:spPr>
      </p:pic>
      <p:pic>
        <p:nvPicPr>
          <p:cNvPr id="28" name="Bildplatzhalter 27">
            <a:extLst>
              <a:ext uri="{FF2B5EF4-FFF2-40B4-BE49-F238E27FC236}">
                <a16:creationId xmlns:a16="http://schemas.microsoft.com/office/drawing/2014/main" id="{6DC56841-813A-D39A-ED1D-2A15F909E57D}"/>
              </a:ext>
            </a:extLst>
          </p:cNvPr>
          <p:cNvPicPr>
            <a:picLocks noGrp="1" noChangeAspect="1"/>
          </p:cNvPicPr>
          <p:nvPr>
            <p:ph type="pic" sz="quarter" idx="17"/>
          </p:nvPr>
        </p:nvPicPr>
        <p:blipFill rotWithShape="1">
          <a:blip r:embed="rId3"/>
          <a:srcRect l="12043" r="12043"/>
          <a:stretch/>
        </p:blipFill>
        <p:spPr/>
      </p:pic>
      <p:pic>
        <p:nvPicPr>
          <p:cNvPr id="30" name="Bildplatzhalter 29">
            <a:extLst>
              <a:ext uri="{FF2B5EF4-FFF2-40B4-BE49-F238E27FC236}">
                <a16:creationId xmlns:a16="http://schemas.microsoft.com/office/drawing/2014/main" id="{4DBC6F4C-80AC-FC64-6988-FD41D09FA56A}"/>
              </a:ext>
            </a:extLst>
          </p:cNvPr>
          <p:cNvPicPr>
            <a:picLocks noGrp="1" noChangeAspect="1"/>
          </p:cNvPicPr>
          <p:nvPr>
            <p:ph type="pic" sz="quarter" idx="18"/>
          </p:nvPr>
        </p:nvPicPr>
        <p:blipFill rotWithShape="1">
          <a:blip r:embed="rId4"/>
          <a:srcRect t="-750" r="5671" b="750"/>
          <a:stretch/>
        </p:blipFill>
        <p:spPr>
          <a:xfrm>
            <a:off x="6139040" y="3525011"/>
            <a:ext cx="5856651" cy="3168352"/>
          </a:xfrm>
        </p:spPr>
      </p:pic>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971691" y="37476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8436187" y="392579"/>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1" name="Группа 10"/>
          <p:cNvGrpSpPr/>
          <p:nvPr/>
        </p:nvGrpSpPr>
        <p:grpSpPr>
          <a:xfrm>
            <a:off x="492065" y="5157196"/>
            <a:ext cx="4608512" cy="1091310"/>
            <a:chOff x="369049" y="3867894"/>
            <a:chExt cx="3456384" cy="818482"/>
          </a:xfrm>
        </p:grpSpPr>
        <p:sp>
          <p:nvSpPr>
            <p:cNvPr id="13" name="TextBox 12"/>
            <p:cNvSpPr txBox="1"/>
            <p:nvPr/>
          </p:nvSpPr>
          <p:spPr>
            <a:xfrm>
              <a:off x="369049" y="418268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Docker Hub ist die Standard Registry für alle Docker Images. Und wird von den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moisten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großen Software Herstellern verwendet um Ihre Images Benutzern zur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verfügung</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zu stellen.</a:t>
              </a:r>
            </a:p>
          </p:txBody>
        </p:sp>
        <p:sp>
          <p:nvSpPr>
            <p:cNvPr id="14" name="TextBox 13"/>
            <p:cNvSpPr txBox="1"/>
            <p:nvPr/>
          </p:nvSpPr>
          <p:spPr>
            <a:xfrm>
              <a:off x="369049" y="3867894"/>
              <a:ext cx="762469"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Hub</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9" name="Группа 18"/>
          <p:cNvGrpSpPr/>
          <p:nvPr/>
        </p:nvGrpSpPr>
        <p:grpSpPr>
          <a:xfrm>
            <a:off x="6384032" y="1796820"/>
            <a:ext cx="4608512" cy="1291493"/>
            <a:chOff x="4788024" y="1347614"/>
            <a:chExt cx="3456384" cy="968619"/>
          </a:xfrm>
        </p:grpSpPr>
        <p:sp>
          <p:nvSpPr>
            <p:cNvPr id="15" name="TextBox 14"/>
            <p:cNvSpPr txBox="1"/>
            <p:nvPr/>
          </p:nvSpPr>
          <p:spPr>
            <a:xfrm>
              <a:off x="4788024" y="1662401"/>
              <a:ext cx="3456384"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000000"/>
                  </a:solidFill>
                  <a:effectLst/>
                  <a:uLnTx/>
                  <a:uFillTx/>
                  <a:latin typeface="Open Sans" charset="0"/>
                  <a:ea typeface="Open Sans" charset="0"/>
                  <a:cs typeface="Open Sans" charset="0"/>
                  <a:sym typeface="Arial"/>
                </a:rPr>
                <a:t>Apache ist weit bekannt für ihre vielseitigen und weit verwendeten Software Lösungen. Sei es nun Apache </a:t>
              </a:r>
              <a:r>
                <a:rPr kumimoji="0" lang="de-DE" sz="867" b="0" i="0" u="none" strike="noStrike" kern="1200" cap="none" spc="0" normalizeH="0" baseline="0" noProof="0" dirty="0" err="1">
                  <a:ln>
                    <a:noFill/>
                  </a:ln>
                  <a:solidFill>
                    <a:srgbClr val="000000"/>
                  </a:solidFill>
                  <a:effectLst/>
                  <a:uLnTx/>
                  <a:uFillTx/>
                  <a:latin typeface="Open Sans" charset="0"/>
                  <a:ea typeface="Open Sans" charset="0"/>
                  <a:cs typeface="Open Sans" charset="0"/>
                  <a:sym typeface="Arial"/>
                </a:rPr>
                <a:t>Tomcat</a:t>
              </a:r>
              <a:r>
                <a:rPr kumimoji="0" lang="de-DE" sz="867" b="0" i="0" u="none" strike="noStrike" kern="1200" cap="none" spc="0" normalizeH="0" baseline="0" noProof="0" dirty="0">
                  <a:ln>
                    <a:noFill/>
                  </a:ln>
                  <a:solidFill>
                    <a:srgbClr val="000000"/>
                  </a:solidFill>
                  <a:effectLst/>
                  <a:uLnTx/>
                  <a:uFillTx/>
                  <a:latin typeface="Open Sans" charset="0"/>
                  <a:ea typeface="Open Sans" charset="0"/>
                  <a:cs typeface="Open Sans" charset="0"/>
                  <a:sym typeface="Arial"/>
                </a:rPr>
                <a:t>, Kafka oder Apache selber. Apache bietet verschiedene Möglichkeiten an mittels verschiedener </a:t>
              </a:r>
              <a:r>
                <a:rPr kumimoji="0" lang="de-DE" sz="867" b="0" i="0" u="none" strike="noStrike" kern="1200" cap="none" spc="0" normalizeH="0" baseline="0" noProof="0" dirty="0" err="1">
                  <a:ln>
                    <a:noFill/>
                  </a:ln>
                  <a:solidFill>
                    <a:srgbClr val="000000"/>
                  </a:solidFill>
                  <a:effectLst/>
                  <a:uLnTx/>
                  <a:uFillTx/>
                  <a:latin typeface="Open Sans" charset="0"/>
                  <a:ea typeface="Open Sans" charset="0"/>
                  <a:cs typeface="Open Sans" charset="0"/>
                  <a:sym typeface="Arial"/>
                </a:rPr>
                <a:t>Registrys</a:t>
              </a:r>
              <a:r>
                <a:rPr kumimoji="0" lang="de-DE" sz="867" b="0" i="0" u="none" strike="noStrike" kern="1200" cap="none" spc="0" normalizeH="0" baseline="0" noProof="0" dirty="0">
                  <a:ln>
                    <a:noFill/>
                  </a:ln>
                  <a:solidFill>
                    <a:srgbClr val="000000"/>
                  </a:solidFill>
                  <a:effectLst/>
                  <a:uLnTx/>
                  <a:uFillTx/>
                  <a:latin typeface="Open Sans" charset="0"/>
                  <a:ea typeface="Open Sans" charset="0"/>
                  <a:cs typeface="Open Sans" charset="0"/>
                  <a:sym typeface="Arial"/>
                </a:rPr>
                <a:t> an ihre Images zu kommen.</a:t>
              </a:r>
            </a:p>
          </p:txBody>
        </p:sp>
        <p:sp>
          <p:nvSpPr>
            <p:cNvPr id="16" name="TextBox 15"/>
            <p:cNvSpPr txBox="1"/>
            <p:nvPr/>
          </p:nvSpPr>
          <p:spPr>
            <a:xfrm>
              <a:off x="4788024" y="1347614"/>
              <a:ext cx="53163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Apache</a:t>
              </a:r>
              <a:endParaRPr kumimoji="0" lang="ru-RU" sz="17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grpSp>
      <p:grpSp>
        <p:nvGrpSpPr>
          <p:cNvPr id="22" name="Группа 21"/>
          <p:cNvGrpSpPr/>
          <p:nvPr/>
        </p:nvGrpSpPr>
        <p:grpSpPr>
          <a:xfrm>
            <a:off x="6395611" y="5157196"/>
            <a:ext cx="4608512" cy="1091310"/>
            <a:chOff x="4796708" y="3867894"/>
            <a:chExt cx="3456384" cy="818482"/>
          </a:xfrm>
        </p:grpSpPr>
        <p:sp>
          <p:nvSpPr>
            <p:cNvPr id="17" name="TextBox 16"/>
            <p:cNvSpPr txBox="1"/>
            <p:nvPr/>
          </p:nvSpPr>
          <p:spPr>
            <a:xfrm>
              <a:off x="4796708" y="418268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GitLab</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bietet weitreichende Möglichkeiten an eigene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Registrys</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aufzubauen und für das eigene Team zu benutzen. Selbst gehostete Instanzen von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GitLab</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werden meistens mit dedizierten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Registrys</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für Images ausgestattet.</a:t>
              </a:r>
            </a:p>
          </p:txBody>
        </p:sp>
        <p:sp>
          <p:nvSpPr>
            <p:cNvPr id="18" name="TextBox 17"/>
            <p:cNvSpPr txBox="1"/>
            <p:nvPr/>
          </p:nvSpPr>
          <p:spPr>
            <a:xfrm>
              <a:off x="4796708" y="3867894"/>
              <a:ext cx="48835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GitLab</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0847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F0B8279D-ACC3-04FC-6656-DD48457EDC19}"/>
              </a:ext>
            </a:extLst>
          </p:cNvPr>
          <p:cNvPicPr>
            <a:picLocks noGrp="1" noChangeAspect="1"/>
          </p:cNvPicPr>
          <p:nvPr>
            <p:ph type="pic" sz="quarter" idx="10"/>
          </p:nvPr>
        </p:nvPicPr>
        <p:blipFill rotWithShape="1">
          <a:blip r:embed="rId2"/>
          <a:srcRect l="6918" t="-7644" r="30598" b="-7173"/>
          <a:stretch/>
        </p:blipFill>
        <p:spPr>
          <a:xfrm>
            <a:off x="0" y="0"/>
            <a:ext cx="6096000" cy="6858000"/>
          </a:xfrm>
          <a:solidFill>
            <a:schemeClr val="bg1"/>
          </a:solidFill>
        </p:spPr>
      </p:pic>
      <p:grpSp>
        <p:nvGrpSpPr>
          <p:cNvPr id="2" name="Группа 1"/>
          <p:cNvGrpSpPr/>
          <p:nvPr/>
        </p:nvGrpSpPr>
        <p:grpSpPr>
          <a:xfrm>
            <a:off x="5039883" y="692696"/>
            <a:ext cx="4704523" cy="5472608"/>
            <a:chOff x="3779912" y="519522"/>
            <a:chExt cx="3528392" cy="4104456"/>
          </a:xfrm>
        </p:grpSpPr>
        <p:grpSp>
          <p:nvGrpSpPr>
            <p:cNvPr id="7" name="Группа 6"/>
            <p:cNvGrpSpPr/>
            <p:nvPr/>
          </p:nvGrpSpPr>
          <p:grpSpPr>
            <a:xfrm>
              <a:off x="3779912" y="519522"/>
              <a:ext cx="3528392" cy="4104456"/>
              <a:chOff x="3779912" y="519522"/>
              <a:chExt cx="3528392" cy="4104456"/>
            </a:xfrm>
          </p:grpSpPr>
          <p:sp>
            <p:nvSpPr>
              <p:cNvPr id="5" name="Прямоугольник 4"/>
              <p:cNvSpPr/>
              <p:nvPr/>
            </p:nvSpPr>
            <p:spPr>
              <a:xfrm>
                <a:off x="3923928" y="519522"/>
                <a:ext cx="3384376" cy="4104456"/>
              </a:xfrm>
              <a:prstGeom prst="rect">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Треугольник 5"/>
              <p:cNvSpPr/>
              <p:nvPr/>
            </p:nvSpPr>
            <p:spPr>
              <a:xfrm rot="16200000">
                <a:off x="3707904" y="771550"/>
                <a:ext cx="288032" cy="144016"/>
              </a:xfrm>
              <a:prstGeom prst="triangle">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sp>
          <p:nvSpPr>
            <p:cNvPr id="8" name="TextBox 7"/>
            <p:cNvSpPr txBox="1"/>
            <p:nvPr/>
          </p:nvSpPr>
          <p:spPr>
            <a:xfrm>
              <a:off x="4211960" y="1425050"/>
              <a:ext cx="2952328"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Um Projekte für dieses Seminar, sowie eigene bereitzustellen wird </a:t>
              </a:r>
              <a:r>
                <a:rPr kumimoji="0" lang="de-DE" sz="800"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GitLabs</a:t>
              </a:r>
              <a:r>
                <a:rPr kumimoji="0" lang="de-DE" sz="8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Docker Registry genutzt um alle Aspekte von Image Bereitstellung und Sicherung zu verwalten.</a:t>
              </a:r>
            </a:p>
          </p:txBody>
        </p:sp>
        <p:sp>
          <p:nvSpPr>
            <p:cNvPr id="9" name="TextBox 8"/>
            <p:cNvSpPr txBox="1"/>
            <p:nvPr/>
          </p:nvSpPr>
          <p:spPr>
            <a:xfrm>
              <a:off x="4211960" y="1059582"/>
              <a:ext cx="2330206"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Persönliche Erfahrungen</a:t>
              </a:r>
            </a:p>
          </p:txBody>
        </p:sp>
        <p:grpSp>
          <p:nvGrpSpPr>
            <p:cNvPr id="10" name="Группа 9"/>
            <p:cNvGrpSpPr/>
            <p:nvPr/>
          </p:nvGrpSpPr>
          <p:grpSpPr>
            <a:xfrm>
              <a:off x="4295656" y="2249491"/>
              <a:ext cx="276344" cy="332801"/>
              <a:chOff x="4015760" y="1082748"/>
              <a:chExt cx="360496" cy="434145"/>
            </a:xfrm>
            <a:solidFill>
              <a:schemeClr val="tx1">
                <a:lumMod val="95000"/>
                <a:lumOff val="5000"/>
              </a:schemeClr>
            </a:solidFill>
          </p:grpSpPr>
          <p:sp>
            <p:nvSpPr>
              <p:cNvPr id="11" name="Freeform 25"/>
              <p:cNvSpPr>
                <a:spLocks noChangeArrowheads="1"/>
              </p:cNvSpPr>
              <p:nvPr/>
            </p:nvSpPr>
            <p:spPr bwMode="auto">
              <a:xfrm>
                <a:off x="4224111" y="1082748"/>
                <a:ext cx="146330" cy="99814"/>
              </a:xfrm>
              <a:custGeom>
                <a:avLst/>
                <a:gdLst>
                  <a:gd name="T0" fmla="*/ 214 w 667"/>
                  <a:gd name="T1" fmla="*/ 451 h 452"/>
                  <a:gd name="T2" fmla="*/ 214 w 667"/>
                  <a:gd name="T3" fmla="*/ 451 h 452"/>
                  <a:gd name="T4" fmla="*/ 214 w 667"/>
                  <a:gd name="T5" fmla="*/ 451 h 452"/>
                  <a:gd name="T6" fmla="*/ 24 w 667"/>
                  <a:gd name="T7" fmla="*/ 285 h 452"/>
                  <a:gd name="T8" fmla="*/ 24 w 667"/>
                  <a:gd name="T9" fmla="*/ 238 h 452"/>
                  <a:gd name="T10" fmla="*/ 190 w 667"/>
                  <a:gd name="T11" fmla="*/ 71 h 452"/>
                  <a:gd name="T12" fmla="*/ 381 w 667"/>
                  <a:gd name="T13" fmla="*/ 0 h 452"/>
                  <a:gd name="T14" fmla="*/ 666 w 667"/>
                  <a:gd name="T15" fmla="*/ 309 h 452"/>
                  <a:gd name="T16" fmla="*/ 666 w 667"/>
                  <a:gd name="T17" fmla="*/ 309 h 452"/>
                  <a:gd name="T18" fmla="*/ 618 w 667"/>
                  <a:gd name="T19" fmla="*/ 356 h 452"/>
                  <a:gd name="T20" fmla="*/ 571 w 667"/>
                  <a:gd name="T21" fmla="*/ 333 h 452"/>
                  <a:gd name="T22" fmla="*/ 523 w 667"/>
                  <a:gd name="T23" fmla="*/ 309 h 452"/>
                  <a:gd name="T24" fmla="*/ 381 w 667"/>
                  <a:gd name="T25" fmla="*/ 380 h 452"/>
                  <a:gd name="T26" fmla="*/ 214 w 667"/>
                  <a:gd name="T27" fmla="*/ 451 h 452"/>
                  <a:gd name="T28" fmla="*/ 119 w 667"/>
                  <a:gd name="T29" fmla="*/ 285 h 452"/>
                  <a:gd name="T30" fmla="*/ 119 w 667"/>
                  <a:gd name="T31" fmla="*/ 285 h 452"/>
                  <a:gd name="T32" fmla="*/ 214 w 667"/>
                  <a:gd name="T33" fmla="*/ 356 h 452"/>
                  <a:gd name="T34" fmla="*/ 333 w 667"/>
                  <a:gd name="T35" fmla="*/ 309 h 452"/>
                  <a:gd name="T36" fmla="*/ 523 w 667"/>
                  <a:gd name="T37" fmla="*/ 214 h 452"/>
                  <a:gd name="T38" fmla="*/ 381 w 667"/>
                  <a:gd name="T39" fmla="*/ 95 h 452"/>
                  <a:gd name="T40" fmla="*/ 262 w 667"/>
                  <a:gd name="T41" fmla="*/ 142 h 452"/>
                  <a:gd name="T42" fmla="*/ 119 w 667"/>
                  <a:gd name="T43" fmla="*/ 28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7" h="452">
                    <a:moveTo>
                      <a:pt x="214" y="451"/>
                    </a:moveTo>
                    <a:lnTo>
                      <a:pt x="214" y="451"/>
                    </a:lnTo>
                    <a:lnTo>
                      <a:pt x="214" y="451"/>
                    </a:lnTo>
                    <a:cubicBezTo>
                      <a:pt x="72" y="451"/>
                      <a:pt x="24" y="285"/>
                      <a:pt x="24" y="285"/>
                    </a:cubicBezTo>
                    <a:cubicBezTo>
                      <a:pt x="0" y="261"/>
                      <a:pt x="24" y="238"/>
                      <a:pt x="24" y="238"/>
                    </a:cubicBezTo>
                    <a:cubicBezTo>
                      <a:pt x="95" y="166"/>
                      <a:pt x="190" y="71"/>
                      <a:pt x="190" y="71"/>
                    </a:cubicBezTo>
                    <a:cubicBezTo>
                      <a:pt x="262" y="24"/>
                      <a:pt x="333" y="0"/>
                      <a:pt x="381" y="0"/>
                    </a:cubicBezTo>
                    <a:cubicBezTo>
                      <a:pt x="571" y="0"/>
                      <a:pt x="642" y="238"/>
                      <a:pt x="666" y="309"/>
                    </a:cubicBezTo>
                    <a:lnTo>
                      <a:pt x="666" y="309"/>
                    </a:lnTo>
                    <a:cubicBezTo>
                      <a:pt x="666" y="333"/>
                      <a:pt x="642" y="356"/>
                      <a:pt x="618" y="356"/>
                    </a:cubicBezTo>
                    <a:cubicBezTo>
                      <a:pt x="594" y="356"/>
                      <a:pt x="571" y="356"/>
                      <a:pt x="571" y="333"/>
                    </a:cubicBezTo>
                    <a:cubicBezTo>
                      <a:pt x="571" y="333"/>
                      <a:pt x="547" y="309"/>
                      <a:pt x="523" y="309"/>
                    </a:cubicBezTo>
                    <a:cubicBezTo>
                      <a:pt x="499" y="309"/>
                      <a:pt x="452" y="333"/>
                      <a:pt x="381" y="380"/>
                    </a:cubicBezTo>
                    <a:cubicBezTo>
                      <a:pt x="333" y="428"/>
                      <a:pt x="262" y="451"/>
                      <a:pt x="214" y="451"/>
                    </a:cubicBezTo>
                    <a:close/>
                    <a:moveTo>
                      <a:pt x="119" y="285"/>
                    </a:moveTo>
                    <a:lnTo>
                      <a:pt x="119" y="285"/>
                    </a:lnTo>
                    <a:cubicBezTo>
                      <a:pt x="143" y="309"/>
                      <a:pt x="167" y="356"/>
                      <a:pt x="214" y="356"/>
                    </a:cubicBezTo>
                    <a:cubicBezTo>
                      <a:pt x="238" y="356"/>
                      <a:pt x="285" y="333"/>
                      <a:pt x="333" y="309"/>
                    </a:cubicBezTo>
                    <a:cubicBezTo>
                      <a:pt x="404" y="261"/>
                      <a:pt x="476" y="214"/>
                      <a:pt x="523" y="214"/>
                    </a:cubicBezTo>
                    <a:cubicBezTo>
                      <a:pt x="499" y="166"/>
                      <a:pt x="452" y="95"/>
                      <a:pt x="381" y="95"/>
                    </a:cubicBezTo>
                    <a:cubicBezTo>
                      <a:pt x="357" y="95"/>
                      <a:pt x="309" y="119"/>
                      <a:pt x="262" y="142"/>
                    </a:cubicBezTo>
                    <a:cubicBezTo>
                      <a:pt x="262" y="142"/>
                      <a:pt x="190" y="214"/>
                      <a:pt x="119" y="28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2" name="Freeform 26"/>
              <p:cNvSpPr>
                <a:spLocks noChangeArrowheads="1"/>
              </p:cNvSpPr>
              <p:nvPr/>
            </p:nvSpPr>
            <p:spPr bwMode="auto">
              <a:xfrm>
                <a:off x="4015760" y="1093407"/>
                <a:ext cx="203506" cy="136640"/>
              </a:xfrm>
              <a:custGeom>
                <a:avLst/>
                <a:gdLst>
                  <a:gd name="T0" fmla="*/ 642 w 928"/>
                  <a:gd name="T1" fmla="*/ 619 h 620"/>
                  <a:gd name="T2" fmla="*/ 642 w 928"/>
                  <a:gd name="T3" fmla="*/ 619 h 620"/>
                  <a:gd name="T4" fmla="*/ 404 w 928"/>
                  <a:gd name="T5" fmla="*/ 547 h 620"/>
                  <a:gd name="T6" fmla="*/ 167 w 928"/>
                  <a:gd name="T7" fmla="*/ 428 h 620"/>
                  <a:gd name="T8" fmla="*/ 95 w 928"/>
                  <a:gd name="T9" fmla="*/ 476 h 620"/>
                  <a:gd name="T10" fmla="*/ 24 w 928"/>
                  <a:gd name="T11" fmla="*/ 499 h 620"/>
                  <a:gd name="T12" fmla="*/ 0 w 928"/>
                  <a:gd name="T13" fmla="*/ 452 h 620"/>
                  <a:gd name="T14" fmla="*/ 380 w 928"/>
                  <a:gd name="T15" fmla="*/ 0 h 620"/>
                  <a:gd name="T16" fmla="*/ 665 w 928"/>
                  <a:gd name="T17" fmla="*/ 119 h 620"/>
                  <a:gd name="T18" fmla="*/ 927 w 928"/>
                  <a:gd name="T19" fmla="*/ 357 h 620"/>
                  <a:gd name="T20" fmla="*/ 927 w 928"/>
                  <a:gd name="T21" fmla="*/ 404 h 620"/>
                  <a:gd name="T22" fmla="*/ 642 w 928"/>
                  <a:gd name="T23" fmla="*/ 619 h 620"/>
                  <a:gd name="T24" fmla="*/ 167 w 928"/>
                  <a:gd name="T25" fmla="*/ 333 h 620"/>
                  <a:gd name="T26" fmla="*/ 167 w 928"/>
                  <a:gd name="T27" fmla="*/ 333 h 620"/>
                  <a:gd name="T28" fmla="*/ 452 w 928"/>
                  <a:gd name="T29" fmla="*/ 452 h 620"/>
                  <a:gd name="T30" fmla="*/ 642 w 928"/>
                  <a:gd name="T31" fmla="*/ 523 h 620"/>
                  <a:gd name="T32" fmla="*/ 832 w 928"/>
                  <a:gd name="T33" fmla="*/ 404 h 620"/>
                  <a:gd name="T34" fmla="*/ 594 w 928"/>
                  <a:gd name="T35" fmla="*/ 191 h 620"/>
                  <a:gd name="T36" fmla="*/ 380 w 928"/>
                  <a:gd name="T37" fmla="*/ 95 h 620"/>
                  <a:gd name="T38" fmla="*/ 119 w 928"/>
                  <a:gd name="T39" fmla="*/ 357 h 620"/>
                  <a:gd name="T40" fmla="*/ 167 w 928"/>
                  <a:gd name="T41" fmla="*/ 33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8" h="620">
                    <a:moveTo>
                      <a:pt x="642" y="619"/>
                    </a:moveTo>
                    <a:lnTo>
                      <a:pt x="642" y="619"/>
                    </a:lnTo>
                    <a:cubicBezTo>
                      <a:pt x="570" y="619"/>
                      <a:pt x="499" y="594"/>
                      <a:pt x="404" y="547"/>
                    </a:cubicBezTo>
                    <a:cubicBezTo>
                      <a:pt x="285" y="452"/>
                      <a:pt x="214" y="428"/>
                      <a:pt x="167" y="428"/>
                    </a:cubicBezTo>
                    <a:cubicBezTo>
                      <a:pt x="95" y="428"/>
                      <a:pt x="95" y="476"/>
                      <a:pt x="95" y="476"/>
                    </a:cubicBezTo>
                    <a:cubicBezTo>
                      <a:pt x="71" y="499"/>
                      <a:pt x="48" y="523"/>
                      <a:pt x="24" y="499"/>
                    </a:cubicBezTo>
                    <a:cubicBezTo>
                      <a:pt x="0" y="499"/>
                      <a:pt x="0" y="476"/>
                      <a:pt x="0" y="452"/>
                    </a:cubicBezTo>
                    <a:cubicBezTo>
                      <a:pt x="0" y="428"/>
                      <a:pt x="95" y="0"/>
                      <a:pt x="380" y="0"/>
                    </a:cubicBezTo>
                    <a:cubicBezTo>
                      <a:pt x="475" y="0"/>
                      <a:pt x="570" y="24"/>
                      <a:pt x="665" y="119"/>
                    </a:cubicBezTo>
                    <a:cubicBezTo>
                      <a:pt x="665" y="119"/>
                      <a:pt x="808" y="238"/>
                      <a:pt x="927" y="357"/>
                    </a:cubicBezTo>
                    <a:cubicBezTo>
                      <a:pt x="927" y="357"/>
                      <a:pt x="927" y="381"/>
                      <a:pt x="927" y="404"/>
                    </a:cubicBezTo>
                    <a:cubicBezTo>
                      <a:pt x="927" y="404"/>
                      <a:pt x="855" y="619"/>
                      <a:pt x="642" y="619"/>
                    </a:cubicBezTo>
                    <a:close/>
                    <a:moveTo>
                      <a:pt x="167" y="333"/>
                    </a:moveTo>
                    <a:lnTo>
                      <a:pt x="167" y="333"/>
                    </a:lnTo>
                    <a:cubicBezTo>
                      <a:pt x="238" y="333"/>
                      <a:pt x="333" y="381"/>
                      <a:pt x="452" y="452"/>
                    </a:cubicBezTo>
                    <a:cubicBezTo>
                      <a:pt x="523" y="499"/>
                      <a:pt x="594" y="523"/>
                      <a:pt x="642" y="523"/>
                    </a:cubicBezTo>
                    <a:cubicBezTo>
                      <a:pt x="737" y="523"/>
                      <a:pt x="808" y="452"/>
                      <a:pt x="832" y="404"/>
                    </a:cubicBezTo>
                    <a:cubicBezTo>
                      <a:pt x="713" y="286"/>
                      <a:pt x="594" y="191"/>
                      <a:pt x="594" y="191"/>
                    </a:cubicBezTo>
                    <a:cubicBezTo>
                      <a:pt x="523" y="119"/>
                      <a:pt x="452" y="95"/>
                      <a:pt x="380" y="95"/>
                    </a:cubicBezTo>
                    <a:cubicBezTo>
                      <a:pt x="262" y="95"/>
                      <a:pt x="167" y="238"/>
                      <a:pt x="119" y="357"/>
                    </a:cubicBezTo>
                    <a:cubicBezTo>
                      <a:pt x="143" y="333"/>
                      <a:pt x="143" y="333"/>
                      <a:pt x="167" y="33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Freeform 27"/>
              <p:cNvSpPr>
                <a:spLocks noChangeArrowheads="1"/>
              </p:cNvSpPr>
              <p:nvPr/>
            </p:nvSpPr>
            <p:spPr bwMode="auto">
              <a:xfrm>
                <a:off x="4188255" y="1124418"/>
                <a:ext cx="67835" cy="177341"/>
              </a:xfrm>
              <a:custGeom>
                <a:avLst/>
                <a:gdLst>
                  <a:gd name="T0" fmla="*/ 238 w 310"/>
                  <a:gd name="T1" fmla="*/ 808 h 809"/>
                  <a:gd name="T2" fmla="*/ 238 w 310"/>
                  <a:gd name="T3" fmla="*/ 808 h 809"/>
                  <a:gd name="T4" fmla="*/ 214 w 310"/>
                  <a:gd name="T5" fmla="*/ 784 h 809"/>
                  <a:gd name="T6" fmla="*/ 119 w 310"/>
                  <a:gd name="T7" fmla="*/ 48 h 809"/>
                  <a:gd name="T8" fmla="*/ 190 w 310"/>
                  <a:gd name="T9" fmla="*/ 0 h 809"/>
                  <a:gd name="T10" fmla="*/ 214 w 310"/>
                  <a:gd name="T11" fmla="*/ 71 h 809"/>
                  <a:gd name="T12" fmla="*/ 285 w 310"/>
                  <a:gd name="T13" fmla="*/ 736 h 809"/>
                  <a:gd name="T14" fmla="*/ 285 w 310"/>
                  <a:gd name="T15" fmla="*/ 808 h 809"/>
                  <a:gd name="T16" fmla="*/ 238 w 310"/>
                  <a:gd name="T17"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809">
                    <a:moveTo>
                      <a:pt x="238" y="808"/>
                    </a:moveTo>
                    <a:lnTo>
                      <a:pt x="238" y="808"/>
                    </a:lnTo>
                    <a:cubicBezTo>
                      <a:pt x="238" y="808"/>
                      <a:pt x="214" y="808"/>
                      <a:pt x="214" y="784"/>
                    </a:cubicBezTo>
                    <a:cubicBezTo>
                      <a:pt x="0" y="546"/>
                      <a:pt x="119" y="71"/>
                      <a:pt x="119" y="48"/>
                    </a:cubicBezTo>
                    <a:cubicBezTo>
                      <a:pt x="143" y="24"/>
                      <a:pt x="166" y="0"/>
                      <a:pt x="190" y="0"/>
                    </a:cubicBezTo>
                    <a:cubicBezTo>
                      <a:pt x="214" y="0"/>
                      <a:pt x="214" y="24"/>
                      <a:pt x="214" y="71"/>
                    </a:cubicBezTo>
                    <a:cubicBezTo>
                      <a:pt x="214" y="71"/>
                      <a:pt x="119" y="523"/>
                      <a:pt x="285" y="736"/>
                    </a:cubicBezTo>
                    <a:cubicBezTo>
                      <a:pt x="309" y="761"/>
                      <a:pt x="285" y="784"/>
                      <a:pt x="285" y="808"/>
                    </a:cubicBezTo>
                    <a:cubicBezTo>
                      <a:pt x="261" y="808"/>
                      <a:pt x="261" y="808"/>
                      <a:pt x="238" y="808"/>
                    </a:cubicBez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Freeform 28"/>
              <p:cNvSpPr>
                <a:spLocks noChangeArrowheads="1"/>
              </p:cNvSpPr>
              <p:nvPr/>
            </p:nvSpPr>
            <p:spPr bwMode="auto">
              <a:xfrm>
                <a:off x="4099101" y="1281408"/>
                <a:ext cx="277155" cy="235485"/>
              </a:xfrm>
              <a:custGeom>
                <a:avLst/>
                <a:gdLst>
                  <a:gd name="T0" fmla="*/ 903 w 1260"/>
                  <a:gd name="T1" fmla="*/ 1069 h 1070"/>
                  <a:gd name="T2" fmla="*/ 903 w 1260"/>
                  <a:gd name="T3" fmla="*/ 1069 h 1070"/>
                  <a:gd name="T4" fmla="*/ 333 w 1260"/>
                  <a:gd name="T5" fmla="*/ 1069 h 1070"/>
                  <a:gd name="T6" fmla="*/ 119 w 1260"/>
                  <a:gd name="T7" fmla="*/ 878 h 1070"/>
                  <a:gd name="T8" fmla="*/ 0 w 1260"/>
                  <a:gd name="T9" fmla="*/ 285 h 1070"/>
                  <a:gd name="T10" fmla="*/ 48 w 1260"/>
                  <a:gd name="T11" fmla="*/ 71 h 1070"/>
                  <a:gd name="T12" fmla="*/ 214 w 1260"/>
                  <a:gd name="T13" fmla="*/ 0 h 1070"/>
                  <a:gd name="T14" fmla="*/ 1022 w 1260"/>
                  <a:gd name="T15" fmla="*/ 0 h 1070"/>
                  <a:gd name="T16" fmla="*/ 1188 w 1260"/>
                  <a:gd name="T17" fmla="*/ 71 h 1070"/>
                  <a:gd name="T18" fmla="*/ 1259 w 1260"/>
                  <a:gd name="T19" fmla="*/ 285 h 1070"/>
                  <a:gd name="T20" fmla="*/ 1141 w 1260"/>
                  <a:gd name="T21" fmla="*/ 878 h 1070"/>
                  <a:gd name="T22" fmla="*/ 903 w 1260"/>
                  <a:gd name="T23" fmla="*/ 1069 h 1070"/>
                  <a:gd name="T24" fmla="*/ 214 w 1260"/>
                  <a:gd name="T25" fmla="*/ 95 h 1070"/>
                  <a:gd name="T26" fmla="*/ 214 w 1260"/>
                  <a:gd name="T27" fmla="*/ 95 h 1070"/>
                  <a:gd name="T28" fmla="*/ 143 w 1260"/>
                  <a:gd name="T29" fmla="*/ 143 h 1070"/>
                  <a:gd name="T30" fmla="*/ 95 w 1260"/>
                  <a:gd name="T31" fmla="*/ 261 h 1070"/>
                  <a:gd name="T32" fmla="*/ 214 w 1260"/>
                  <a:gd name="T33" fmla="*/ 855 h 1070"/>
                  <a:gd name="T34" fmla="*/ 333 w 1260"/>
                  <a:gd name="T35" fmla="*/ 974 h 1070"/>
                  <a:gd name="T36" fmla="*/ 903 w 1260"/>
                  <a:gd name="T37" fmla="*/ 974 h 1070"/>
                  <a:gd name="T38" fmla="*/ 1046 w 1260"/>
                  <a:gd name="T39" fmla="*/ 855 h 1070"/>
                  <a:gd name="T40" fmla="*/ 1164 w 1260"/>
                  <a:gd name="T41" fmla="*/ 261 h 1070"/>
                  <a:gd name="T42" fmla="*/ 1117 w 1260"/>
                  <a:gd name="T43" fmla="*/ 143 h 1070"/>
                  <a:gd name="T44" fmla="*/ 1022 w 1260"/>
                  <a:gd name="T45" fmla="*/ 95 h 1070"/>
                  <a:gd name="T46" fmla="*/ 214 w 1260"/>
                  <a:gd name="T47" fmla="*/ 9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0" h="1070">
                    <a:moveTo>
                      <a:pt x="903" y="1069"/>
                    </a:moveTo>
                    <a:lnTo>
                      <a:pt x="903" y="1069"/>
                    </a:lnTo>
                    <a:cubicBezTo>
                      <a:pt x="333" y="1069"/>
                      <a:pt x="333" y="1069"/>
                      <a:pt x="333" y="1069"/>
                    </a:cubicBezTo>
                    <a:cubicBezTo>
                      <a:pt x="238" y="1069"/>
                      <a:pt x="143" y="998"/>
                      <a:pt x="119" y="878"/>
                    </a:cubicBezTo>
                    <a:cubicBezTo>
                      <a:pt x="0" y="285"/>
                      <a:pt x="0" y="285"/>
                      <a:pt x="0" y="285"/>
                    </a:cubicBezTo>
                    <a:cubicBezTo>
                      <a:pt x="0" y="213"/>
                      <a:pt x="24" y="143"/>
                      <a:pt x="48" y="71"/>
                    </a:cubicBezTo>
                    <a:cubicBezTo>
                      <a:pt x="95" y="23"/>
                      <a:pt x="167" y="0"/>
                      <a:pt x="214" y="0"/>
                    </a:cubicBezTo>
                    <a:cubicBezTo>
                      <a:pt x="1022" y="0"/>
                      <a:pt x="1022" y="0"/>
                      <a:pt x="1022" y="0"/>
                    </a:cubicBezTo>
                    <a:cubicBezTo>
                      <a:pt x="1093" y="0"/>
                      <a:pt x="1141" y="23"/>
                      <a:pt x="1188" y="71"/>
                    </a:cubicBezTo>
                    <a:cubicBezTo>
                      <a:pt x="1236" y="143"/>
                      <a:pt x="1259" y="213"/>
                      <a:pt x="1259" y="285"/>
                    </a:cubicBezTo>
                    <a:cubicBezTo>
                      <a:pt x="1141" y="878"/>
                      <a:pt x="1141" y="878"/>
                      <a:pt x="1141" y="878"/>
                    </a:cubicBezTo>
                    <a:cubicBezTo>
                      <a:pt x="1117" y="998"/>
                      <a:pt x="1022" y="1069"/>
                      <a:pt x="903" y="1069"/>
                    </a:cubicBezTo>
                    <a:close/>
                    <a:moveTo>
                      <a:pt x="214" y="95"/>
                    </a:moveTo>
                    <a:lnTo>
                      <a:pt x="214" y="95"/>
                    </a:lnTo>
                    <a:cubicBezTo>
                      <a:pt x="190" y="95"/>
                      <a:pt x="167" y="118"/>
                      <a:pt x="143" y="143"/>
                    </a:cubicBezTo>
                    <a:cubicBezTo>
                      <a:pt x="95" y="166"/>
                      <a:pt x="95" y="213"/>
                      <a:pt x="95" y="261"/>
                    </a:cubicBezTo>
                    <a:cubicBezTo>
                      <a:pt x="214" y="855"/>
                      <a:pt x="214" y="855"/>
                      <a:pt x="214" y="855"/>
                    </a:cubicBezTo>
                    <a:cubicBezTo>
                      <a:pt x="214" y="926"/>
                      <a:pt x="285" y="974"/>
                      <a:pt x="333" y="974"/>
                    </a:cubicBezTo>
                    <a:cubicBezTo>
                      <a:pt x="903" y="974"/>
                      <a:pt x="903" y="974"/>
                      <a:pt x="903" y="974"/>
                    </a:cubicBezTo>
                    <a:cubicBezTo>
                      <a:pt x="974" y="974"/>
                      <a:pt x="1022" y="926"/>
                      <a:pt x="1046" y="855"/>
                    </a:cubicBezTo>
                    <a:cubicBezTo>
                      <a:pt x="1164" y="261"/>
                      <a:pt x="1164" y="261"/>
                      <a:pt x="1164" y="261"/>
                    </a:cubicBezTo>
                    <a:cubicBezTo>
                      <a:pt x="1164" y="213"/>
                      <a:pt x="1141" y="166"/>
                      <a:pt x="1117" y="143"/>
                    </a:cubicBezTo>
                    <a:cubicBezTo>
                      <a:pt x="1093" y="118"/>
                      <a:pt x="1069" y="95"/>
                      <a:pt x="1022" y="95"/>
                    </a:cubicBezTo>
                    <a:lnTo>
                      <a:pt x="214" y="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Freeform 29"/>
              <p:cNvSpPr>
                <a:spLocks noChangeArrowheads="1"/>
              </p:cNvSpPr>
              <p:nvPr/>
            </p:nvSpPr>
            <p:spPr bwMode="auto">
              <a:xfrm>
                <a:off x="4103946" y="1349243"/>
                <a:ext cx="261650" cy="21320"/>
              </a:xfrm>
              <a:custGeom>
                <a:avLst/>
                <a:gdLst>
                  <a:gd name="T0" fmla="*/ 1140 w 1189"/>
                  <a:gd name="T1" fmla="*/ 95 h 96"/>
                  <a:gd name="T2" fmla="*/ 1140 w 1189"/>
                  <a:gd name="T3" fmla="*/ 95 h 96"/>
                  <a:gd name="T4" fmla="*/ 48 w 1189"/>
                  <a:gd name="T5" fmla="*/ 95 h 96"/>
                  <a:gd name="T6" fmla="*/ 0 w 1189"/>
                  <a:gd name="T7" fmla="*/ 48 h 96"/>
                  <a:gd name="T8" fmla="*/ 48 w 1189"/>
                  <a:gd name="T9" fmla="*/ 0 h 96"/>
                  <a:gd name="T10" fmla="*/ 1140 w 1189"/>
                  <a:gd name="T11" fmla="*/ 0 h 96"/>
                  <a:gd name="T12" fmla="*/ 1188 w 1189"/>
                  <a:gd name="T13" fmla="*/ 48 h 96"/>
                  <a:gd name="T14" fmla="*/ 1140 w 1189"/>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9" h="96">
                    <a:moveTo>
                      <a:pt x="1140" y="95"/>
                    </a:moveTo>
                    <a:lnTo>
                      <a:pt x="1140" y="95"/>
                    </a:lnTo>
                    <a:cubicBezTo>
                      <a:pt x="48" y="95"/>
                      <a:pt x="48" y="95"/>
                      <a:pt x="48" y="95"/>
                    </a:cubicBezTo>
                    <a:cubicBezTo>
                      <a:pt x="24" y="95"/>
                      <a:pt x="0" y="72"/>
                      <a:pt x="0" y="48"/>
                    </a:cubicBezTo>
                    <a:cubicBezTo>
                      <a:pt x="0" y="25"/>
                      <a:pt x="24" y="0"/>
                      <a:pt x="48" y="0"/>
                    </a:cubicBezTo>
                    <a:cubicBezTo>
                      <a:pt x="1140" y="0"/>
                      <a:pt x="1140" y="0"/>
                      <a:pt x="1140" y="0"/>
                    </a:cubicBezTo>
                    <a:cubicBezTo>
                      <a:pt x="1164" y="0"/>
                      <a:pt x="1188" y="25"/>
                      <a:pt x="1188" y="48"/>
                    </a:cubicBezTo>
                    <a:cubicBezTo>
                      <a:pt x="1188" y="72"/>
                      <a:pt x="1164" y="95"/>
                      <a:pt x="1140" y="95"/>
                    </a:cubicBez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6" name="Группа 15"/>
            <p:cNvGrpSpPr/>
            <p:nvPr/>
          </p:nvGrpSpPr>
          <p:grpSpPr>
            <a:xfrm>
              <a:off x="4359542" y="3224831"/>
              <a:ext cx="294785" cy="291243"/>
              <a:chOff x="1100424" y="1847052"/>
              <a:chExt cx="384552" cy="379932"/>
            </a:xfrm>
            <a:solidFill>
              <a:schemeClr val="tx1">
                <a:lumMod val="95000"/>
                <a:lumOff val="5000"/>
              </a:schemeClr>
            </a:solidFill>
          </p:grpSpPr>
          <p:sp>
            <p:nvSpPr>
              <p:cNvPr id="17" name="Freeform 179"/>
              <p:cNvSpPr>
                <a:spLocks noChangeArrowheads="1"/>
              </p:cNvSpPr>
              <p:nvPr/>
            </p:nvSpPr>
            <p:spPr bwMode="auto">
              <a:xfrm>
                <a:off x="1340625" y="1847052"/>
                <a:ext cx="144351" cy="139732"/>
              </a:xfrm>
              <a:custGeom>
                <a:avLst/>
                <a:gdLst>
                  <a:gd name="T0" fmla="*/ 276 w 553"/>
                  <a:gd name="T1" fmla="*/ 534 h 535"/>
                  <a:gd name="T2" fmla="*/ 276 w 553"/>
                  <a:gd name="T3" fmla="*/ 534 h 535"/>
                  <a:gd name="T4" fmla="*/ 259 w 553"/>
                  <a:gd name="T5" fmla="*/ 517 h 535"/>
                  <a:gd name="T6" fmla="*/ 0 w 553"/>
                  <a:gd name="T7" fmla="*/ 276 h 535"/>
                  <a:gd name="T8" fmla="*/ 0 w 553"/>
                  <a:gd name="T9" fmla="*/ 259 h 535"/>
                  <a:gd name="T10" fmla="*/ 0 w 553"/>
                  <a:gd name="T11" fmla="*/ 224 h 535"/>
                  <a:gd name="T12" fmla="*/ 207 w 553"/>
                  <a:gd name="T13" fmla="*/ 35 h 535"/>
                  <a:gd name="T14" fmla="*/ 293 w 553"/>
                  <a:gd name="T15" fmla="*/ 0 h 535"/>
                  <a:gd name="T16" fmla="*/ 396 w 553"/>
                  <a:gd name="T17" fmla="*/ 35 h 535"/>
                  <a:gd name="T18" fmla="*/ 500 w 553"/>
                  <a:gd name="T19" fmla="*/ 121 h 535"/>
                  <a:gd name="T20" fmla="*/ 500 w 553"/>
                  <a:gd name="T21" fmla="*/ 327 h 535"/>
                  <a:gd name="T22" fmla="*/ 293 w 553"/>
                  <a:gd name="T23" fmla="*/ 517 h 535"/>
                  <a:gd name="T24" fmla="*/ 276 w 553"/>
                  <a:gd name="T25" fmla="*/ 534 h 535"/>
                  <a:gd name="T26" fmla="*/ 86 w 553"/>
                  <a:gd name="T27" fmla="*/ 259 h 535"/>
                  <a:gd name="T28" fmla="*/ 86 w 553"/>
                  <a:gd name="T29" fmla="*/ 259 h 535"/>
                  <a:gd name="T30" fmla="*/ 276 w 553"/>
                  <a:gd name="T31" fmla="*/ 448 h 535"/>
                  <a:gd name="T32" fmla="*/ 448 w 553"/>
                  <a:gd name="T33" fmla="*/ 276 h 535"/>
                  <a:gd name="T34" fmla="*/ 448 w 553"/>
                  <a:gd name="T35" fmla="*/ 172 h 535"/>
                  <a:gd name="T36" fmla="*/ 362 w 553"/>
                  <a:gd name="T37" fmla="*/ 86 h 535"/>
                  <a:gd name="T38" fmla="*/ 241 w 553"/>
                  <a:gd name="T39" fmla="*/ 86 h 535"/>
                  <a:gd name="T40" fmla="*/ 86 w 553"/>
                  <a:gd name="T41" fmla="*/ 25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3" h="535">
                    <a:moveTo>
                      <a:pt x="276" y="534"/>
                    </a:moveTo>
                    <a:lnTo>
                      <a:pt x="276" y="534"/>
                    </a:lnTo>
                    <a:cubicBezTo>
                      <a:pt x="276" y="534"/>
                      <a:pt x="259" y="534"/>
                      <a:pt x="259" y="517"/>
                    </a:cubicBezTo>
                    <a:cubicBezTo>
                      <a:pt x="0" y="276"/>
                      <a:pt x="0" y="276"/>
                      <a:pt x="0" y="276"/>
                    </a:cubicBezTo>
                    <a:lnTo>
                      <a:pt x="0" y="259"/>
                    </a:lnTo>
                    <a:cubicBezTo>
                      <a:pt x="0" y="241"/>
                      <a:pt x="0" y="241"/>
                      <a:pt x="0" y="224"/>
                    </a:cubicBezTo>
                    <a:cubicBezTo>
                      <a:pt x="207" y="35"/>
                      <a:pt x="207" y="35"/>
                      <a:pt x="207" y="35"/>
                    </a:cubicBezTo>
                    <a:cubicBezTo>
                      <a:pt x="224" y="0"/>
                      <a:pt x="259" y="0"/>
                      <a:pt x="293" y="0"/>
                    </a:cubicBezTo>
                    <a:cubicBezTo>
                      <a:pt x="345" y="0"/>
                      <a:pt x="379" y="0"/>
                      <a:pt x="396" y="35"/>
                    </a:cubicBezTo>
                    <a:cubicBezTo>
                      <a:pt x="500" y="121"/>
                      <a:pt x="500" y="121"/>
                      <a:pt x="500" y="121"/>
                    </a:cubicBezTo>
                    <a:cubicBezTo>
                      <a:pt x="552" y="190"/>
                      <a:pt x="552" y="276"/>
                      <a:pt x="500" y="327"/>
                    </a:cubicBezTo>
                    <a:cubicBezTo>
                      <a:pt x="293" y="517"/>
                      <a:pt x="293" y="517"/>
                      <a:pt x="293" y="517"/>
                    </a:cubicBezTo>
                    <a:cubicBezTo>
                      <a:pt x="293" y="534"/>
                      <a:pt x="293" y="534"/>
                      <a:pt x="276" y="534"/>
                    </a:cubicBezTo>
                    <a:close/>
                    <a:moveTo>
                      <a:pt x="86" y="259"/>
                    </a:moveTo>
                    <a:lnTo>
                      <a:pt x="86" y="259"/>
                    </a:lnTo>
                    <a:cubicBezTo>
                      <a:pt x="276" y="448"/>
                      <a:pt x="276" y="448"/>
                      <a:pt x="276" y="448"/>
                    </a:cubicBezTo>
                    <a:cubicBezTo>
                      <a:pt x="448" y="276"/>
                      <a:pt x="448" y="276"/>
                      <a:pt x="448" y="276"/>
                    </a:cubicBezTo>
                    <a:cubicBezTo>
                      <a:pt x="483" y="259"/>
                      <a:pt x="483" y="207"/>
                      <a:pt x="448" y="172"/>
                    </a:cubicBezTo>
                    <a:cubicBezTo>
                      <a:pt x="362" y="86"/>
                      <a:pt x="362" y="86"/>
                      <a:pt x="362" y="86"/>
                    </a:cubicBezTo>
                    <a:cubicBezTo>
                      <a:pt x="328" y="52"/>
                      <a:pt x="276" y="52"/>
                      <a:pt x="241" y="86"/>
                    </a:cubicBezTo>
                    <a:lnTo>
                      <a:pt x="86" y="2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Freeform 180"/>
              <p:cNvSpPr>
                <a:spLocks noChangeArrowheads="1"/>
              </p:cNvSpPr>
              <p:nvPr/>
            </p:nvSpPr>
            <p:spPr bwMode="auto">
              <a:xfrm>
                <a:off x="1100424" y="2136909"/>
                <a:ext cx="90075" cy="90075"/>
              </a:xfrm>
              <a:custGeom>
                <a:avLst/>
                <a:gdLst>
                  <a:gd name="T0" fmla="*/ 138 w 346"/>
                  <a:gd name="T1" fmla="*/ 345 h 346"/>
                  <a:gd name="T2" fmla="*/ 138 w 346"/>
                  <a:gd name="T3" fmla="*/ 345 h 346"/>
                  <a:gd name="T4" fmla="*/ 138 w 346"/>
                  <a:gd name="T5" fmla="*/ 345 h 346"/>
                  <a:gd name="T6" fmla="*/ 35 w 346"/>
                  <a:gd name="T7" fmla="*/ 310 h 346"/>
                  <a:gd name="T8" fmla="*/ 0 w 346"/>
                  <a:gd name="T9" fmla="*/ 206 h 346"/>
                  <a:gd name="T10" fmla="*/ 35 w 346"/>
                  <a:gd name="T11" fmla="*/ 103 h 346"/>
                  <a:gd name="T12" fmla="*/ 138 w 346"/>
                  <a:gd name="T13" fmla="*/ 0 h 346"/>
                  <a:gd name="T14" fmla="*/ 190 w 346"/>
                  <a:gd name="T15" fmla="*/ 0 h 346"/>
                  <a:gd name="T16" fmla="*/ 328 w 346"/>
                  <a:gd name="T17" fmla="*/ 155 h 346"/>
                  <a:gd name="T18" fmla="*/ 328 w 346"/>
                  <a:gd name="T19" fmla="*/ 206 h 346"/>
                  <a:gd name="T20" fmla="*/ 225 w 346"/>
                  <a:gd name="T21" fmla="*/ 310 h 346"/>
                  <a:gd name="T22" fmla="*/ 138 w 346"/>
                  <a:gd name="T23" fmla="*/ 345 h 346"/>
                  <a:gd name="T24" fmla="*/ 156 w 346"/>
                  <a:gd name="T25" fmla="*/ 86 h 346"/>
                  <a:gd name="T26" fmla="*/ 156 w 346"/>
                  <a:gd name="T27" fmla="*/ 86 h 346"/>
                  <a:gd name="T28" fmla="*/ 87 w 346"/>
                  <a:gd name="T29" fmla="*/ 155 h 346"/>
                  <a:gd name="T30" fmla="*/ 69 w 346"/>
                  <a:gd name="T31" fmla="*/ 206 h 346"/>
                  <a:gd name="T32" fmla="*/ 87 w 346"/>
                  <a:gd name="T33" fmla="*/ 258 h 346"/>
                  <a:gd name="T34" fmla="*/ 173 w 346"/>
                  <a:gd name="T35" fmla="*/ 258 h 346"/>
                  <a:gd name="T36" fmla="*/ 259 w 346"/>
                  <a:gd name="T37" fmla="*/ 172 h 346"/>
                  <a:gd name="T38" fmla="*/ 156 w 346"/>
                  <a:gd name="T39" fmla="*/ 8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6">
                    <a:moveTo>
                      <a:pt x="138" y="345"/>
                    </a:moveTo>
                    <a:lnTo>
                      <a:pt x="138" y="345"/>
                    </a:lnTo>
                    <a:lnTo>
                      <a:pt x="138" y="345"/>
                    </a:lnTo>
                    <a:cubicBezTo>
                      <a:pt x="104" y="345"/>
                      <a:pt x="69" y="327"/>
                      <a:pt x="35" y="310"/>
                    </a:cubicBezTo>
                    <a:cubicBezTo>
                      <a:pt x="18" y="276"/>
                      <a:pt x="0" y="241"/>
                      <a:pt x="0" y="206"/>
                    </a:cubicBezTo>
                    <a:cubicBezTo>
                      <a:pt x="0" y="172"/>
                      <a:pt x="0" y="138"/>
                      <a:pt x="35" y="103"/>
                    </a:cubicBezTo>
                    <a:cubicBezTo>
                      <a:pt x="138" y="0"/>
                      <a:pt x="138" y="0"/>
                      <a:pt x="138" y="0"/>
                    </a:cubicBezTo>
                    <a:cubicBezTo>
                      <a:pt x="156" y="0"/>
                      <a:pt x="173" y="0"/>
                      <a:pt x="190" y="0"/>
                    </a:cubicBezTo>
                    <a:cubicBezTo>
                      <a:pt x="328" y="155"/>
                      <a:pt x="328" y="155"/>
                      <a:pt x="328" y="155"/>
                    </a:cubicBezTo>
                    <a:cubicBezTo>
                      <a:pt x="345" y="172"/>
                      <a:pt x="345" y="189"/>
                      <a:pt x="328" y="206"/>
                    </a:cubicBezTo>
                    <a:cubicBezTo>
                      <a:pt x="225" y="310"/>
                      <a:pt x="225" y="310"/>
                      <a:pt x="225" y="310"/>
                    </a:cubicBezTo>
                    <a:cubicBezTo>
                      <a:pt x="207" y="327"/>
                      <a:pt x="173" y="345"/>
                      <a:pt x="138" y="345"/>
                    </a:cubicBezTo>
                    <a:close/>
                    <a:moveTo>
                      <a:pt x="156" y="86"/>
                    </a:moveTo>
                    <a:lnTo>
                      <a:pt x="156" y="86"/>
                    </a:lnTo>
                    <a:cubicBezTo>
                      <a:pt x="87" y="155"/>
                      <a:pt x="87" y="155"/>
                      <a:pt x="87" y="155"/>
                    </a:cubicBezTo>
                    <a:cubicBezTo>
                      <a:pt x="69" y="172"/>
                      <a:pt x="69" y="189"/>
                      <a:pt x="69" y="206"/>
                    </a:cubicBezTo>
                    <a:cubicBezTo>
                      <a:pt x="69" y="224"/>
                      <a:pt x="69" y="241"/>
                      <a:pt x="87" y="258"/>
                    </a:cubicBezTo>
                    <a:cubicBezTo>
                      <a:pt x="121" y="276"/>
                      <a:pt x="156" y="276"/>
                      <a:pt x="173" y="258"/>
                    </a:cubicBezTo>
                    <a:cubicBezTo>
                      <a:pt x="259" y="172"/>
                      <a:pt x="259" y="172"/>
                      <a:pt x="259" y="172"/>
                    </a:cubicBezTo>
                    <a:lnTo>
                      <a:pt x="156" y="8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Freeform 181"/>
              <p:cNvSpPr>
                <a:spLocks noChangeArrowheads="1"/>
              </p:cNvSpPr>
              <p:nvPr/>
            </p:nvSpPr>
            <p:spPr bwMode="auto">
              <a:xfrm>
                <a:off x="1132759" y="1946366"/>
                <a:ext cx="243665" cy="243665"/>
              </a:xfrm>
              <a:custGeom>
                <a:avLst/>
                <a:gdLst>
                  <a:gd name="T0" fmla="*/ 259 w 932"/>
                  <a:gd name="T1" fmla="*/ 931 h 932"/>
                  <a:gd name="T2" fmla="*/ 259 w 932"/>
                  <a:gd name="T3" fmla="*/ 931 h 932"/>
                  <a:gd name="T4" fmla="*/ 17 w 932"/>
                  <a:gd name="T5" fmla="*/ 725 h 932"/>
                  <a:gd name="T6" fmla="*/ 17 w 932"/>
                  <a:gd name="T7" fmla="*/ 621 h 932"/>
                  <a:gd name="T8" fmla="*/ 621 w 932"/>
                  <a:gd name="T9" fmla="*/ 17 h 932"/>
                  <a:gd name="T10" fmla="*/ 672 w 932"/>
                  <a:gd name="T11" fmla="*/ 17 h 932"/>
                  <a:gd name="T12" fmla="*/ 914 w 932"/>
                  <a:gd name="T13" fmla="*/ 259 h 932"/>
                  <a:gd name="T14" fmla="*/ 931 w 932"/>
                  <a:gd name="T15" fmla="*/ 293 h 932"/>
                  <a:gd name="T16" fmla="*/ 914 w 932"/>
                  <a:gd name="T17" fmla="*/ 311 h 932"/>
                  <a:gd name="T18" fmla="*/ 311 w 932"/>
                  <a:gd name="T19" fmla="*/ 914 h 932"/>
                  <a:gd name="T20" fmla="*/ 259 w 932"/>
                  <a:gd name="T21" fmla="*/ 931 h 932"/>
                  <a:gd name="T22" fmla="*/ 655 w 932"/>
                  <a:gd name="T23" fmla="*/ 86 h 932"/>
                  <a:gd name="T24" fmla="*/ 655 w 932"/>
                  <a:gd name="T25" fmla="*/ 86 h 932"/>
                  <a:gd name="T26" fmla="*/ 69 w 932"/>
                  <a:gd name="T27" fmla="*/ 673 h 932"/>
                  <a:gd name="T28" fmla="*/ 86 w 932"/>
                  <a:gd name="T29" fmla="*/ 725 h 932"/>
                  <a:gd name="T30" fmla="*/ 259 w 932"/>
                  <a:gd name="T31" fmla="*/ 863 h 932"/>
                  <a:gd name="T32" fmla="*/ 276 w 932"/>
                  <a:gd name="T33" fmla="*/ 863 h 932"/>
                  <a:gd name="T34" fmla="*/ 845 w 932"/>
                  <a:gd name="T35" fmla="*/ 293 h 932"/>
                  <a:gd name="T36" fmla="*/ 655 w 932"/>
                  <a:gd name="T37" fmla="*/ 8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2" h="932">
                    <a:moveTo>
                      <a:pt x="259" y="931"/>
                    </a:moveTo>
                    <a:lnTo>
                      <a:pt x="259" y="931"/>
                    </a:lnTo>
                    <a:cubicBezTo>
                      <a:pt x="190" y="931"/>
                      <a:pt x="52" y="811"/>
                      <a:pt x="17" y="725"/>
                    </a:cubicBezTo>
                    <a:cubicBezTo>
                      <a:pt x="0" y="673"/>
                      <a:pt x="17" y="638"/>
                      <a:pt x="17" y="621"/>
                    </a:cubicBezTo>
                    <a:cubicBezTo>
                      <a:pt x="621" y="17"/>
                      <a:pt x="621" y="17"/>
                      <a:pt x="621" y="17"/>
                    </a:cubicBezTo>
                    <a:cubicBezTo>
                      <a:pt x="638" y="0"/>
                      <a:pt x="655" y="0"/>
                      <a:pt x="672" y="17"/>
                    </a:cubicBezTo>
                    <a:cubicBezTo>
                      <a:pt x="914" y="259"/>
                      <a:pt x="914" y="259"/>
                      <a:pt x="914" y="259"/>
                    </a:cubicBezTo>
                    <a:cubicBezTo>
                      <a:pt x="931" y="276"/>
                      <a:pt x="931" y="276"/>
                      <a:pt x="931" y="293"/>
                    </a:cubicBezTo>
                    <a:cubicBezTo>
                      <a:pt x="931" y="293"/>
                      <a:pt x="931" y="311"/>
                      <a:pt x="914" y="311"/>
                    </a:cubicBezTo>
                    <a:cubicBezTo>
                      <a:pt x="311" y="914"/>
                      <a:pt x="311" y="914"/>
                      <a:pt x="311" y="914"/>
                    </a:cubicBezTo>
                    <a:cubicBezTo>
                      <a:pt x="311" y="931"/>
                      <a:pt x="293" y="931"/>
                      <a:pt x="259" y="931"/>
                    </a:cubicBezTo>
                    <a:close/>
                    <a:moveTo>
                      <a:pt x="655" y="86"/>
                    </a:moveTo>
                    <a:lnTo>
                      <a:pt x="655" y="86"/>
                    </a:lnTo>
                    <a:cubicBezTo>
                      <a:pt x="69" y="673"/>
                      <a:pt x="69" y="673"/>
                      <a:pt x="69" y="673"/>
                    </a:cubicBezTo>
                    <a:cubicBezTo>
                      <a:pt x="69" y="673"/>
                      <a:pt x="69" y="690"/>
                      <a:pt x="86" y="725"/>
                    </a:cubicBezTo>
                    <a:cubicBezTo>
                      <a:pt x="138" y="794"/>
                      <a:pt x="224" y="863"/>
                      <a:pt x="259" y="863"/>
                    </a:cubicBezTo>
                    <a:cubicBezTo>
                      <a:pt x="276" y="863"/>
                      <a:pt x="276" y="863"/>
                      <a:pt x="276" y="863"/>
                    </a:cubicBezTo>
                    <a:cubicBezTo>
                      <a:pt x="845" y="293"/>
                      <a:pt x="845" y="293"/>
                      <a:pt x="845" y="293"/>
                    </a:cubicBezTo>
                    <a:lnTo>
                      <a:pt x="655" y="8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0" name="Freeform 182"/>
              <p:cNvSpPr>
                <a:spLocks noChangeArrowheads="1"/>
              </p:cNvSpPr>
              <p:nvPr/>
            </p:nvSpPr>
            <p:spPr bwMode="auto">
              <a:xfrm>
                <a:off x="1272491" y="1884006"/>
                <a:ext cx="167447" cy="167448"/>
              </a:xfrm>
              <a:custGeom>
                <a:avLst/>
                <a:gdLst>
                  <a:gd name="T0" fmla="*/ 430 w 638"/>
                  <a:gd name="T1" fmla="*/ 638 h 639"/>
                  <a:gd name="T2" fmla="*/ 430 w 638"/>
                  <a:gd name="T3" fmla="*/ 638 h 639"/>
                  <a:gd name="T4" fmla="*/ 413 w 638"/>
                  <a:gd name="T5" fmla="*/ 621 h 639"/>
                  <a:gd name="T6" fmla="*/ 17 w 638"/>
                  <a:gd name="T7" fmla="*/ 241 h 639"/>
                  <a:gd name="T8" fmla="*/ 17 w 638"/>
                  <a:gd name="T9" fmla="*/ 189 h 639"/>
                  <a:gd name="T10" fmla="*/ 189 w 638"/>
                  <a:gd name="T11" fmla="*/ 17 h 639"/>
                  <a:gd name="T12" fmla="*/ 241 w 638"/>
                  <a:gd name="T13" fmla="*/ 17 h 639"/>
                  <a:gd name="T14" fmla="*/ 637 w 638"/>
                  <a:gd name="T15" fmla="*/ 414 h 639"/>
                  <a:gd name="T16" fmla="*/ 637 w 638"/>
                  <a:gd name="T17" fmla="*/ 431 h 639"/>
                  <a:gd name="T18" fmla="*/ 637 w 638"/>
                  <a:gd name="T19" fmla="*/ 465 h 639"/>
                  <a:gd name="T20" fmla="*/ 465 w 638"/>
                  <a:gd name="T21" fmla="*/ 621 h 639"/>
                  <a:gd name="T22" fmla="*/ 430 w 638"/>
                  <a:gd name="T23" fmla="*/ 638 h 639"/>
                  <a:gd name="T24" fmla="*/ 86 w 638"/>
                  <a:gd name="T25" fmla="*/ 207 h 639"/>
                  <a:gd name="T26" fmla="*/ 86 w 638"/>
                  <a:gd name="T27" fmla="*/ 207 h 639"/>
                  <a:gd name="T28" fmla="*/ 430 w 638"/>
                  <a:gd name="T29" fmla="*/ 552 h 639"/>
                  <a:gd name="T30" fmla="*/ 551 w 638"/>
                  <a:gd name="T31" fmla="*/ 431 h 639"/>
                  <a:gd name="T32" fmla="*/ 224 w 638"/>
                  <a:gd name="T33" fmla="*/ 86 h 639"/>
                  <a:gd name="T34" fmla="*/ 86 w 638"/>
                  <a:gd name="T35" fmla="*/ 20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8" h="639">
                    <a:moveTo>
                      <a:pt x="430" y="638"/>
                    </a:moveTo>
                    <a:lnTo>
                      <a:pt x="430" y="638"/>
                    </a:lnTo>
                    <a:cubicBezTo>
                      <a:pt x="430" y="638"/>
                      <a:pt x="413" y="638"/>
                      <a:pt x="413" y="621"/>
                    </a:cubicBezTo>
                    <a:cubicBezTo>
                      <a:pt x="17" y="241"/>
                      <a:pt x="17" y="241"/>
                      <a:pt x="17" y="241"/>
                    </a:cubicBezTo>
                    <a:cubicBezTo>
                      <a:pt x="0" y="224"/>
                      <a:pt x="0" y="207"/>
                      <a:pt x="17" y="189"/>
                    </a:cubicBezTo>
                    <a:cubicBezTo>
                      <a:pt x="189" y="17"/>
                      <a:pt x="189" y="17"/>
                      <a:pt x="189" y="17"/>
                    </a:cubicBezTo>
                    <a:cubicBezTo>
                      <a:pt x="206" y="0"/>
                      <a:pt x="224" y="0"/>
                      <a:pt x="241" y="17"/>
                    </a:cubicBezTo>
                    <a:cubicBezTo>
                      <a:pt x="637" y="414"/>
                      <a:pt x="637" y="414"/>
                      <a:pt x="637" y="414"/>
                    </a:cubicBezTo>
                    <a:lnTo>
                      <a:pt x="637" y="431"/>
                    </a:lnTo>
                    <a:cubicBezTo>
                      <a:pt x="637" y="448"/>
                      <a:pt x="637" y="448"/>
                      <a:pt x="637" y="465"/>
                    </a:cubicBezTo>
                    <a:cubicBezTo>
                      <a:pt x="465" y="621"/>
                      <a:pt x="465" y="621"/>
                      <a:pt x="465" y="621"/>
                    </a:cubicBezTo>
                    <a:cubicBezTo>
                      <a:pt x="448" y="638"/>
                      <a:pt x="448" y="638"/>
                      <a:pt x="430" y="638"/>
                    </a:cubicBezTo>
                    <a:close/>
                    <a:moveTo>
                      <a:pt x="86" y="207"/>
                    </a:moveTo>
                    <a:lnTo>
                      <a:pt x="86" y="207"/>
                    </a:lnTo>
                    <a:cubicBezTo>
                      <a:pt x="430" y="552"/>
                      <a:pt x="430" y="552"/>
                      <a:pt x="430" y="552"/>
                    </a:cubicBezTo>
                    <a:cubicBezTo>
                      <a:pt x="551" y="431"/>
                      <a:pt x="551" y="431"/>
                      <a:pt x="551" y="431"/>
                    </a:cubicBezTo>
                    <a:cubicBezTo>
                      <a:pt x="224" y="86"/>
                      <a:pt x="224" y="86"/>
                      <a:pt x="224" y="86"/>
                    </a:cubicBezTo>
                    <a:lnTo>
                      <a:pt x="86" y="2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sp>
          <p:nvSpPr>
            <p:cNvPr id="22" name="TextBox 21"/>
            <p:cNvSpPr txBox="1"/>
            <p:nvPr/>
          </p:nvSpPr>
          <p:spPr>
            <a:xfrm>
              <a:off x="4779825" y="2613136"/>
              <a:ext cx="2482418" cy="50369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GitLab</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erlaubt es einfach und schnell seine Images zu erweitern und ganze CI Systeme mittels des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Registrys</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zu erschaffen.</a:t>
              </a:r>
            </a:p>
          </p:txBody>
        </p:sp>
        <p:sp>
          <p:nvSpPr>
            <p:cNvPr id="23" name="TextBox 22"/>
            <p:cNvSpPr txBox="1"/>
            <p:nvPr/>
          </p:nvSpPr>
          <p:spPr>
            <a:xfrm>
              <a:off x="4779825" y="2298349"/>
              <a:ext cx="1061829"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Erweiterbarkeit</a:t>
              </a:r>
            </a:p>
          </p:txBody>
        </p:sp>
        <p:sp>
          <p:nvSpPr>
            <p:cNvPr id="24" name="TextBox 23"/>
            <p:cNvSpPr txBox="1"/>
            <p:nvPr/>
          </p:nvSpPr>
          <p:spPr>
            <a:xfrm>
              <a:off x="4796623" y="3539618"/>
              <a:ext cx="2482418" cy="50369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Das Konfigurieren der Registry ist einfach gehalten und erlaubt einen schnellen und effizienten Start in den Themenbereich.</a:t>
              </a:r>
            </a:p>
          </p:txBody>
        </p:sp>
        <p:sp>
          <p:nvSpPr>
            <p:cNvPr id="25" name="TextBox 24"/>
            <p:cNvSpPr txBox="1"/>
            <p:nvPr/>
          </p:nvSpPr>
          <p:spPr>
            <a:xfrm>
              <a:off x="4796623" y="3224831"/>
              <a:ext cx="930784"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Konfiguration</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378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08156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Volume-Management und Docker</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sind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Volumes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2BFA2AFD-82D4-4D8D-E00C-75DB381A2C0A}"/>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252003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18645" y="1700809"/>
            <a:ext cx="2585964" cy="5847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32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Was Sind </a:t>
            </a:r>
            <a:r>
              <a:rPr kumimoji="0" lang="de-DE" sz="32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Valumes</a:t>
            </a:r>
            <a:endParaRPr kumimoji="0" lang="de-DE" sz="32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14" name="TextBox 13"/>
          <p:cNvSpPr txBox="1"/>
          <p:nvPr/>
        </p:nvSpPr>
        <p:spPr>
          <a:xfrm>
            <a:off x="5206763" y="2888785"/>
            <a:ext cx="6538104" cy="93096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kommenden Kapitell geht es ausschließlich um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Volumes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was diese sind, wie man siebenutzt und welche Vorteile sie in der Entwicklung mit Docker bieten.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Zudem lernen wir den Umgang mit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Volumes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wie sie richtig zu benutzen sind.</a:t>
            </a:r>
          </a:p>
        </p:txBody>
      </p:sp>
      <p:sp>
        <p:nvSpPr>
          <p:cNvPr id="15" name="TextBox 14"/>
          <p:cNvSpPr txBox="1"/>
          <p:nvPr/>
        </p:nvSpPr>
        <p:spPr>
          <a:xfrm>
            <a:off x="5235166" y="2241117"/>
            <a:ext cx="4015927" cy="3124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1" i="0" u="none" strike="noStrike" kern="1200" cap="none" spc="0" normalizeH="0" baseline="0" noProof="0" dirty="0">
                <a:ln>
                  <a:noFill/>
                </a:ln>
                <a:solidFill>
                  <a:srgbClr val="000000">
                    <a:lumMod val="65000"/>
                    <a:lumOff val="35000"/>
                  </a:srgbClr>
                </a:solidFill>
                <a:effectLst/>
                <a:uLnTx/>
                <a:uFillTx/>
                <a:latin typeface="Open Sans" charset="0"/>
                <a:ea typeface="Open Sans" charset="0"/>
                <a:cs typeface="Open Sans" charset="0"/>
                <a:sym typeface="Arial"/>
              </a:rPr>
              <a:t>Die Grundlagen von Docker </a:t>
            </a:r>
            <a:r>
              <a:rPr kumimoji="0" lang="de-DE" sz="1067" b="1" i="0" u="none" strike="noStrike" kern="1200" cap="none" spc="0" normalizeH="0" baseline="0" noProof="0" dirty="0" err="1">
                <a:ln>
                  <a:noFill/>
                </a:ln>
                <a:solidFill>
                  <a:srgbClr val="000000">
                    <a:lumMod val="65000"/>
                    <a:lumOff val="35000"/>
                  </a:srgbClr>
                </a:solidFill>
                <a:effectLst/>
                <a:uLnTx/>
                <a:uFillTx/>
                <a:latin typeface="Open Sans" charset="0"/>
                <a:ea typeface="Open Sans" charset="0"/>
                <a:cs typeface="Open Sans" charset="0"/>
                <a:sym typeface="Arial"/>
              </a:rPr>
              <a:t>Volumes</a:t>
            </a:r>
            <a:endParaRPr kumimoji="0" lang="de-DE" sz="1067" b="1" i="0" u="none" strike="noStrike" kern="1200" cap="none" spc="0" normalizeH="0" baseline="0" noProof="0" dirty="0">
              <a:ln>
                <a:noFill/>
              </a:ln>
              <a:solidFill>
                <a:srgbClr val="000000">
                  <a:lumMod val="65000"/>
                  <a:lumOff val="35000"/>
                </a:srgbClr>
              </a:solidFill>
              <a:effectLst/>
              <a:uLnTx/>
              <a:uFillTx/>
              <a:latin typeface="Open Sans" charset="0"/>
              <a:ea typeface="Open Sans" charset="0"/>
              <a:cs typeface="Open Sans" charset="0"/>
              <a:sym typeface="Arial"/>
            </a:endParaRPr>
          </a:p>
        </p:txBody>
      </p:sp>
      <p:grpSp>
        <p:nvGrpSpPr>
          <p:cNvPr id="3" name="Группа 2"/>
          <p:cNvGrpSpPr/>
          <p:nvPr/>
        </p:nvGrpSpPr>
        <p:grpSpPr>
          <a:xfrm>
            <a:off x="5318241" y="4809666"/>
            <a:ext cx="3046755" cy="1063934"/>
            <a:chOff x="3988681" y="3607247"/>
            <a:chExt cx="2285066" cy="797950"/>
          </a:xfrm>
        </p:grpSpPr>
        <p:sp>
          <p:nvSpPr>
            <p:cNvPr id="16" name="TextBox 15"/>
            <p:cNvSpPr txBox="1"/>
            <p:nvPr/>
          </p:nvSpPr>
          <p:spPr>
            <a:xfrm>
              <a:off x="4144290" y="3607247"/>
              <a:ext cx="74683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Grundlagen</a:t>
              </a:r>
            </a:p>
          </p:txBody>
        </p:sp>
        <p:sp>
          <p:nvSpPr>
            <p:cNvPr id="17" name="TextBox 16"/>
            <p:cNvSpPr txBox="1"/>
            <p:nvPr/>
          </p:nvSpPr>
          <p:spPr>
            <a:xfrm>
              <a:off x="4154955" y="3901502"/>
              <a:ext cx="2118792"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Zuerst kommen die Grundlagen des Umganges, dabei wird der Fokus auf den allgemeinen Wissensstand gelegt.</a:t>
              </a:r>
            </a:p>
          </p:txBody>
        </p:sp>
        <p:sp>
          <p:nvSpPr>
            <p:cNvPr id="18" name="Овал 17"/>
            <p:cNvSpPr/>
            <p:nvPr/>
          </p:nvSpPr>
          <p:spPr>
            <a:xfrm>
              <a:off x="3988681" y="3654847"/>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grpSp>
        <p:nvGrpSpPr>
          <p:cNvPr id="4" name="Группа 3"/>
          <p:cNvGrpSpPr/>
          <p:nvPr/>
        </p:nvGrpSpPr>
        <p:grpSpPr>
          <a:xfrm>
            <a:off x="8403748" y="4809666"/>
            <a:ext cx="3046755" cy="1063934"/>
            <a:chOff x="6302811" y="3607247"/>
            <a:chExt cx="2285066" cy="797950"/>
          </a:xfrm>
        </p:grpSpPr>
        <p:sp>
          <p:nvSpPr>
            <p:cNvPr id="19" name="TextBox 18"/>
            <p:cNvSpPr txBox="1"/>
            <p:nvPr/>
          </p:nvSpPr>
          <p:spPr>
            <a:xfrm>
              <a:off x="6458420" y="3607247"/>
              <a:ext cx="47152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Praxis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6469085" y="3901502"/>
              <a:ext cx="2118792"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der Praxis wird das Wissen umgesetzt und es folgen Aufgaben die der Auseinandersetzung mit dem Projekt dienen.</a:t>
              </a:r>
            </a:p>
          </p:txBody>
        </p:sp>
        <p:sp>
          <p:nvSpPr>
            <p:cNvPr id="21" name="Овал 20"/>
            <p:cNvSpPr/>
            <p:nvPr/>
          </p:nvSpPr>
          <p:spPr>
            <a:xfrm>
              <a:off x="6302811" y="3654847"/>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sp>
        <p:nvSpPr>
          <p:cNvPr id="2" name="Рисунок 1"/>
          <p:cNvSpPr>
            <a:spLocks noGrp="1"/>
          </p:cNvSpPr>
          <p:nvPr>
            <p:ph type="pic" sz="quarter" idx="15"/>
          </p:nvPr>
        </p:nvSpPr>
        <p:spPr>
          <a:xfrm rot="2700000">
            <a:off x="1289712" y="1182155"/>
            <a:ext cx="2688651" cy="4668451"/>
          </a:xfrm>
        </p:spPr>
      </p:sp>
      <p:grpSp>
        <p:nvGrpSpPr>
          <p:cNvPr id="12" name="Группа 11"/>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8112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volumes on the Docker host">
            <a:extLst>
              <a:ext uri="{FF2B5EF4-FFF2-40B4-BE49-F238E27FC236}">
                <a16:creationId xmlns:a16="http://schemas.microsoft.com/office/drawing/2014/main" id="{C8DC8894-3111-7FBB-3C46-87D94D2DBA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6">
            <a:extLst>
              <a:ext uri="{FF2B5EF4-FFF2-40B4-BE49-F238E27FC236}">
                <a16:creationId xmlns:a16="http://schemas.microsoft.com/office/drawing/2014/main" id="{6971C724-6C97-1C9A-E8A5-56D28156CA4A}"/>
              </a:ext>
            </a:extLst>
          </p:cNvPr>
          <p:cNvSpPr txBox="1"/>
          <p:nvPr/>
        </p:nvSpPr>
        <p:spPr>
          <a:xfrm>
            <a:off x="11446815" y="482684"/>
            <a:ext cx="34817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35">
            <a:extLst>
              <a:ext uri="{FF2B5EF4-FFF2-40B4-BE49-F238E27FC236}">
                <a16:creationId xmlns:a16="http://schemas.microsoft.com/office/drawing/2014/main" id="{86BC0EC9-6A12-557B-F4EA-38A1AED6199A}"/>
              </a:ext>
            </a:extLst>
          </p:cNvPr>
          <p:cNvGrpSpPr/>
          <p:nvPr/>
        </p:nvGrpSpPr>
        <p:grpSpPr>
          <a:xfrm>
            <a:off x="11319310" y="359343"/>
            <a:ext cx="603183" cy="603183"/>
            <a:chOff x="8489482" y="269507"/>
            <a:chExt cx="452387" cy="452387"/>
          </a:xfrm>
        </p:grpSpPr>
        <p:sp>
          <p:nvSpPr>
            <p:cNvPr id="7" name="Овал 45">
              <a:extLst>
                <a:ext uri="{FF2B5EF4-FFF2-40B4-BE49-F238E27FC236}">
                  <a16:creationId xmlns:a16="http://schemas.microsoft.com/office/drawing/2014/main" id="{7AE43F0D-499F-DBE9-2546-1098783F60AF}"/>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46">
              <a:extLst>
                <a:ext uri="{FF2B5EF4-FFF2-40B4-BE49-F238E27FC236}">
                  <a16:creationId xmlns:a16="http://schemas.microsoft.com/office/drawing/2014/main" id="{4504FCA5-0241-BC6F-D74B-5AD61EB6BC50}"/>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59206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08156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Volume-Management und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Volume Management &amp; Control</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6EA63AB6-B8C0-9032-5164-282218D020E8}"/>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42799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871125" y="3075057"/>
            <a:ext cx="84497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–mount source=[</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ValumePath</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67</a:t>
              </a:r>
            </a:p>
          </p:txBody>
        </p:sp>
      </p:grpSp>
    </p:spTree>
    <p:extLst>
      <p:ext uri="{BB962C8B-B14F-4D97-AF65-F5344CB8AC3E}">
        <p14:creationId xmlns:p14="http://schemas.microsoft.com/office/powerpoint/2010/main" val="420607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75057"/>
            <a:ext cx="59907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-v [VALUEPATH]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68</a:t>
              </a:r>
            </a:p>
          </p:txBody>
        </p:sp>
      </p:grpSp>
    </p:spTree>
    <p:extLst>
      <p:ext uri="{BB962C8B-B14F-4D97-AF65-F5344CB8AC3E}">
        <p14:creationId xmlns:p14="http://schemas.microsoft.com/office/powerpoint/2010/main" val="1681817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88013"/>
            <a:ext cx="59907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-v [VALUEPATH]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69</a:t>
              </a:r>
            </a:p>
          </p:txBody>
        </p:sp>
      </p:grp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5091113" y="2885142"/>
            <a:ext cx="5459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574172" y="3927493"/>
            <a:ext cx="2122739" cy="72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5124425" y="2875945"/>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5603738" y="28759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603738"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7696911" y="365336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0A06AB7-D089-0057-29FF-D98FE252B971}"/>
              </a:ext>
            </a:extLst>
          </p:cNvPr>
          <p:cNvSpPr txBox="1"/>
          <p:nvPr/>
        </p:nvSpPr>
        <p:spPr>
          <a:xfrm>
            <a:off x="4494139" y="2147125"/>
            <a:ext cx="1109599"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Tag</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28712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Path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to</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the</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location</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of</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the</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Valume</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5364094" y="2464099"/>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7" name="Bildplatzhalter 6">
            <a:extLst>
              <a:ext uri="{FF2B5EF4-FFF2-40B4-BE49-F238E27FC236}">
                <a16:creationId xmlns:a16="http://schemas.microsoft.com/office/drawing/2014/main" id="{FBDD261F-6A2E-8DCA-CA7D-8BA7E5449303}"/>
              </a:ext>
            </a:extLst>
          </p:cNvPr>
          <p:cNvPicPr>
            <a:picLocks noGrp="1" noChangeAspect="1"/>
          </p:cNvPicPr>
          <p:nvPr>
            <p:ph type="pic" idx="2"/>
          </p:nvPr>
        </p:nvPicPr>
        <p:blipFill rotWithShape="1">
          <a:blip r:embed="rId3"/>
          <a:srcRect l="9708" t="-32637" r="11336" b="-28757"/>
          <a:stretch/>
        </p:blipFill>
        <p:spPr>
          <a:xfrm>
            <a:off x="-28575" y="0"/>
            <a:ext cx="5480050" cy="6858000"/>
          </a:xfrm>
          <a:prstGeom prst="rect">
            <a:avLst/>
          </a:prstGeom>
          <a:solidFill>
            <a:schemeClr val="bg1"/>
          </a:solidFill>
          <a:ln>
            <a:noFill/>
          </a:ln>
        </p:spPr>
      </p:pic>
      <p:sp>
        <p:nvSpPr>
          <p:cNvPr id="407" name="Google Shape;407;p7"/>
          <p:cNvSpPr txBox="1"/>
          <p:nvPr/>
        </p:nvSpPr>
        <p:spPr>
          <a:xfrm>
            <a:off x="5620165" y="3345913"/>
            <a:ext cx="2029723" cy="543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33" b="0" i="0" u="none" strike="noStrike" cap="none">
                <a:solidFill>
                  <a:srgbClr val="383838"/>
                </a:solidFill>
                <a:latin typeface="Bebas Neue"/>
                <a:ea typeface="Bebas Neue"/>
                <a:cs typeface="Bebas Neue"/>
                <a:sym typeface="Bebas Neue"/>
              </a:rPr>
              <a:t>Kennen Lernen</a:t>
            </a:r>
            <a:endParaRPr sz="2933" b="0" i="0" u="none" strike="noStrike" cap="none">
              <a:solidFill>
                <a:srgbClr val="383838"/>
              </a:solidFill>
              <a:latin typeface="Bebas Neue"/>
              <a:ea typeface="Bebas Neue"/>
              <a:cs typeface="Bebas Neue"/>
              <a:sym typeface="Bebas Neue"/>
            </a:endParaRPr>
          </a:p>
        </p:txBody>
      </p:sp>
      <p:sp>
        <p:nvSpPr>
          <p:cNvPr id="408" name="Google Shape;408;p7"/>
          <p:cNvSpPr txBox="1"/>
          <p:nvPr/>
        </p:nvSpPr>
        <p:spPr>
          <a:xfrm>
            <a:off x="7950514" y="2569789"/>
            <a:ext cx="4133467"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00" b="0" i="0" u="none" strike="noStrike" cap="none" dirty="0">
                <a:solidFill>
                  <a:srgbClr val="7F7F7F"/>
                </a:solidFill>
                <a:latin typeface="Open Sans"/>
                <a:ea typeface="Open Sans"/>
                <a:cs typeface="Open Sans"/>
                <a:sym typeface="Open Sans"/>
              </a:rPr>
              <a:t>In den folgenden paar Minuten werden wir gemeinsam einander vorstellen und kurz auf ein paar wichtige Punkte zu sprechen kommen.</a:t>
            </a:r>
            <a:endParaRPr dirty="0"/>
          </a:p>
        </p:txBody>
      </p:sp>
      <p:sp>
        <p:nvSpPr>
          <p:cNvPr id="409" name="Google Shape;409;p7"/>
          <p:cNvSpPr/>
          <p:nvPr/>
        </p:nvSpPr>
        <p:spPr>
          <a:xfrm>
            <a:off x="7797801" y="2527213"/>
            <a:ext cx="4800" cy="22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0" name="Google Shape;410;p7"/>
          <p:cNvGrpSpPr/>
          <p:nvPr/>
        </p:nvGrpSpPr>
        <p:grpSpPr>
          <a:xfrm>
            <a:off x="11312660" y="359343"/>
            <a:ext cx="609828" cy="603183"/>
            <a:chOff x="8484499" y="269507"/>
            <a:chExt cx="457371" cy="452387"/>
          </a:xfrm>
        </p:grpSpPr>
        <p:sp>
          <p:nvSpPr>
            <p:cNvPr id="411" name="Google Shape;411;p7"/>
            <p:cNvSpPr/>
            <p:nvPr/>
          </p:nvSpPr>
          <p:spPr>
            <a:xfrm>
              <a:off x="8484499" y="269507"/>
              <a:ext cx="457371"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000000"/>
                </a:solidFill>
                <a:latin typeface="Calibri"/>
                <a:ea typeface="Calibri"/>
                <a:cs typeface="Calibri"/>
                <a:sym typeface="Calibri"/>
              </a:endParaRPr>
            </a:p>
          </p:txBody>
        </p:sp>
        <p:sp>
          <p:nvSpPr>
            <p:cNvPr id="412" name="Google Shape;412;p7"/>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7</a:t>
              </a:r>
              <a:endParaRPr sz="1600" b="0" i="0" u="none" strike="noStrike" cap="none" dirty="0">
                <a:solidFill>
                  <a:srgbClr val="F6B73A"/>
                </a:solidFill>
                <a:latin typeface="Bebas Neue"/>
                <a:ea typeface="Bebas Neue"/>
                <a:cs typeface="Bebas Neue"/>
                <a:sym typeface="Bebas Neue"/>
              </a:endParaRPr>
            </a:p>
          </p:txBody>
        </p:sp>
      </p:grpSp>
      <p:sp>
        <p:nvSpPr>
          <p:cNvPr id="413" name="Google Shape;413;p7"/>
          <p:cNvSpPr txBox="1"/>
          <p:nvPr/>
        </p:nvSpPr>
        <p:spPr>
          <a:xfrm>
            <a:off x="7950514" y="3262942"/>
            <a:ext cx="4133467" cy="42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rgbClr val="7F7F7F"/>
                </a:solidFill>
                <a:latin typeface="Open Sans"/>
                <a:ea typeface="Open Sans"/>
                <a:cs typeface="Open Sans"/>
                <a:sym typeface="Open Sans"/>
              </a:rPr>
              <a:t>Dauer: 30min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
                                        </p:tgtEl>
                                        <p:attrNameLst>
                                          <p:attrName>style.visibility</p:attrName>
                                        </p:attrNameLst>
                                      </p:cBhvr>
                                      <p:to>
                                        <p:strVal val="visible"/>
                                      </p:to>
                                    </p:set>
                                    <p:animEffect transition="in" filter="fade">
                                      <p:cBhvr>
                                        <p:cTn id="11" dur="500"/>
                                        <p:tgtEl>
                                          <p:spTgt spid="4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8"/>
                                        </p:tgtEl>
                                        <p:attrNameLst>
                                          <p:attrName>style.visibility</p:attrName>
                                        </p:attrNameLst>
                                      </p:cBhvr>
                                      <p:to>
                                        <p:strVal val="visible"/>
                                      </p:to>
                                    </p:set>
                                    <p:animEffect transition="in" filter="fade">
                                      <p:cBhvr>
                                        <p:cTn id="15" dur="500"/>
                                        <p:tgtEl>
                                          <p:spTgt spid="4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3"/>
                                        </p:tgtEl>
                                        <p:attrNameLst>
                                          <p:attrName>style.visibility</p:attrName>
                                        </p:attrNameLst>
                                      </p:cBhvr>
                                      <p:to>
                                        <p:strVal val="visible"/>
                                      </p:to>
                                    </p:set>
                                    <p:animEffect transition="in" filter="fade">
                                      <p:cBhvr>
                                        <p:cTn id="19"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3449621" cy="745817"/>
            <a:chOff x="465411" y="3651870"/>
            <a:chExt cx="2587216" cy="559363"/>
          </a:xfrm>
        </p:grpSpPr>
        <p:sp>
          <p:nvSpPr>
            <p:cNvPr id="7" name="TextBox 6"/>
            <p:cNvSpPr txBox="1"/>
            <p:nvPr/>
          </p:nvSpPr>
          <p:spPr>
            <a:xfrm>
              <a:off x="467544" y="3651870"/>
              <a:ext cx="2585083"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Log-Management und Docker</a:t>
              </a:r>
            </a:p>
          </p:txBody>
        </p:sp>
        <p:sp>
          <p:nvSpPr>
            <p:cNvPr id="9" name="TextBox 8"/>
            <p:cNvSpPr txBox="1"/>
            <p:nvPr/>
          </p:nvSpPr>
          <p:spPr>
            <a:xfrm>
              <a:off x="465411" y="3971840"/>
              <a:ext cx="1646853" cy="2393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Loggen</a:t>
              </a: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 in Docker</a:t>
              </a:r>
            </a:p>
          </p:txBody>
        </p:sp>
      </p:grpSp>
      <p:pic>
        <p:nvPicPr>
          <p:cNvPr id="4" name="Bildplatzhalter 3">
            <a:extLst>
              <a:ext uri="{FF2B5EF4-FFF2-40B4-BE49-F238E27FC236}">
                <a16:creationId xmlns:a16="http://schemas.microsoft.com/office/drawing/2014/main" id="{F5B7829F-26B1-FC10-BFE4-2A4803CF3D93}"/>
              </a:ext>
            </a:extLst>
          </p:cNvPr>
          <p:cNvPicPr>
            <a:picLocks noGrp="1" noChangeAspect="1"/>
          </p:cNvPicPr>
          <p:nvPr>
            <p:ph type="pic" sz="quarter" idx="10"/>
          </p:nvPr>
        </p:nvPicPr>
        <p:blipFill rotWithShape="1">
          <a:blip r:embed="rId2"/>
          <a:srcRect l="-13482" t="9825" r="-7364" b="11348"/>
          <a:stretch/>
        </p:blipFill>
        <p:spPr>
          <a:xfrm>
            <a:off x="0" y="0"/>
            <a:ext cx="12192000" cy="4869160"/>
          </a:xfrm>
          <a:solidFill>
            <a:schemeClr val="bg1"/>
          </a:solidFill>
        </p:spPr>
      </p:pic>
    </p:spTree>
    <p:extLst>
      <p:ext uri="{BB962C8B-B14F-4D97-AF65-F5344CB8AC3E}">
        <p14:creationId xmlns:p14="http://schemas.microsoft.com/office/powerpoint/2010/main" val="385333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a:extLst>
              <a:ext uri="{FF2B5EF4-FFF2-40B4-BE49-F238E27FC236}">
                <a16:creationId xmlns:a16="http://schemas.microsoft.com/office/drawing/2014/main" id="{17906780-49BF-9EC1-C0D3-C241711C224A}"/>
              </a:ext>
            </a:extLst>
          </p:cNvPr>
          <p:cNvPicPr>
            <a:picLocks noGrp="1" noChangeAspect="1"/>
          </p:cNvPicPr>
          <p:nvPr>
            <p:ph type="pic" sz="quarter" idx="13"/>
          </p:nvPr>
        </p:nvPicPr>
        <p:blipFill rotWithShape="1">
          <a:blip r:embed="rId2"/>
          <a:srcRect l="20961" t="-46" r="23975" b="46"/>
          <a:stretch/>
        </p:blipFill>
        <p:spPr>
          <a:xfrm>
            <a:off x="239713" y="357188"/>
            <a:ext cx="2976562" cy="4703762"/>
          </a:xfrm>
        </p:spPr>
      </p:pic>
      <p:pic>
        <p:nvPicPr>
          <p:cNvPr id="16" name="Bildplatzhalter 15" descr="Ein Bild, das Text enthält.&#10;&#10;Automatisch generierte Beschreibung">
            <a:extLst>
              <a:ext uri="{FF2B5EF4-FFF2-40B4-BE49-F238E27FC236}">
                <a16:creationId xmlns:a16="http://schemas.microsoft.com/office/drawing/2014/main" id="{699AD132-D0B8-89F3-DD1B-76AA2D822365}"/>
              </a:ext>
            </a:extLst>
          </p:cNvPr>
          <p:cNvPicPr>
            <a:picLocks noGrp="1" noChangeAspect="1"/>
          </p:cNvPicPr>
          <p:nvPr>
            <p:ph type="pic" sz="quarter" idx="14"/>
          </p:nvPr>
        </p:nvPicPr>
        <p:blipFill rotWithShape="1">
          <a:blip r:embed="rId3"/>
          <a:srcRect l="48868" t="1875" r="2284" b="-1875"/>
          <a:stretch/>
        </p:blipFill>
        <p:spPr>
          <a:xfrm>
            <a:off x="3454400" y="1797050"/>
            <a:ext cx="3025775" cy="4800600"/>
          </a:xfrm>
          <a:solidFill>
            <a:schemeClr val="bg1"/>
          </a:solidFill>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sp>
        <p:nvSpPr>
          <p:cNvPr id="10" name="TextBox 9"/>
          <p:cNvSpPr txBox="1"/>
          <p:nvPr/>
        </p:nvSpPr>
        <p:spPr>
          <a:xfrm>
            <a:off x="6739851" y="4736501"/>
            <a:ext cx="5039883" cy="81131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Logging</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das sammeln, ausgeben und speichern der Konsole der Anwendung im Docker Container bzw. Des Loggers im Container. Jeder Container loggt Minimum seinen Status. In den meisten fallen verfügen die Anwendungen in den Container über eine Konsole die beim laufen des Containers gefüllt wird.</a:t>
            </a:r>
          </a:p>
        </p:txBody>
      </p:sp>
      <p:sp>
        <p:nvSpPr>
          <p:cNvPr id="11" name="TextBox 10"/>
          <p:cNvSpPr txBox="1"/>
          <p:nvPr/>
        </p:nvSpPr>
        <p:spPr>
          <a:xfrm>
            <a:off x="6739851" y="3909054"/>
            <a:ext cx="880369" cy="7487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Logging</a:t>
            </a:r>
            <a:endPar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54452" y="362013"/>
              <a:ext cx="322444" cy="25391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268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4B45DF98-CE02-BEAB-6D3B-BBC485685E4C}"/>
              </a:ext>
            </a:extLst>
          </p:cNvPr>
          <p:cNvPicPr>
            <a:picLocks noGrp="1" noChangeAspect="1"/>
          </p:cNvPicPr>
          <p:nvPr>
            <p:ph type="pic" sz="quarter" idx="10"/>
          </p:nvPr>
        </p:nvPicPr>
        <p:blipFill rotWithShape="1">
          <a:blip r:embed="rId2"/>
          <a:srcRect l="971" t="-10184" r="959" b="-7081"/>
          <a:stretch/>
        </p:blipFill>
        <p:spPr>
          <a:xfrm>
            <a:off x="6569281" y="1223152"/>
            <a:ext cx="5175115" cy="4795736"/>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Damit geloggt werden kann muss ein laufender Container gestartet sein. Zudem muss dieser Container erreichbar und seiner Funktionen ausführen können.</a:t>
              </a:r>
            </a:p>
          </p:txBody>
        </p:sp>
        <p:sp>
          <p:nvSpPr>
            <p:cNvPr id="11" name="Прямоугольник 10"/>
            <p:cNvSpPr/>
            <p:nvPr/>
          </p:nvSpPr>
          <p:spPr>
            <a:xfrm>
              <a:off x="2339752" y="1229729"/>
              <a:ext cx="1512401"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 Gestartet</a:t>
              </a:r>
            </a:p>
          </p:txBody>
        </p:sp>
      </p:grpSp>
      <p:grpSp>
        <p:nvGrpSpPr>
          <p:cNvPr id="13" name="Группа 12"/>
          <p:cNvGrpSpPr/>
          <p:nvPr/>
        </p:nvGrpSpPr>
        <p:grpSpPr>
          <a:xfrm>
            <a:off x="2152792" y="3114641"/>
            <a:ext cx="4416489" cy="1437340"/>
            <a:chOff x="1614593" y="2335981"/>
            <a:chExt cx="3312367" cy="1078005"/>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69822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meisten Container, z.b Apache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Tomcat</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loggen dauerhaft alle Ereignisse der Anwendung. Manche Anwendungen hingegen loggen erst wenn der Benutzer Aktionen ausführt.</a:t>
              </a:r>
            </a:p>
          </p:txBody>
        </p:sp>
        <p:sp>
          <p:nvSpPr>
            <p:cNvPr id="27" name="Прямоугольник 26"/>
            <p:cNvSpPr/>
            <p:nvPr/>
          </p:nvSpPr>
          <p:spPr>
            <a:xfrm>
              <a:off x="2334672" y="2434120"/>
              <a:ext cx="93610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Ereignis</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Log Ausgabe findet meistens nur über die Konsole statt. Einsehbar mittels des Befehles auf der nächsten Folie.</a:t>
              </a:r>
            </a:p>
          </p:txBody>
        </p:sp>
        <p:sp>
          <p:nvSpPr>
            <p:cNvPr id="31" name="Прямоугольник 30"/>
            <p:cNvSpPr/>
            <p:nvPr/>
          </p:nvSpPr>
          <p:spPr>
            <a:xfrm>
              <a:off x="2334672" y="3650069"/>
              <a:ext cx="93610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Log Ausgabe</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421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88013"/>
            <a:ext cx="522931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Logs [CONTAINER NAME]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73</a:t>
              </a:r>
            </a:p>
          </p:txBody>
        </p:sp>
      </p:grp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400449" y="2914325"/>
            <a:ext cx="8628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flipV="1">
            <a:off x="5239058" y="3927493"/>
            <a:ext cx="3022058" cy="65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433761" y="29051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5263269" y="29051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263269" y="3642434"/>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8261116" y="362508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0A06AB7-D089-0057-29FF-D98FE252B971}"/>
              </a:ext>
            </a:extLst>
          </p:cNvPr>
          <p:cNvSpPr txBox="1"/>
          <p:nvPr/>
        </p:nvSpPr>
        <p:spPr>
          <a:xfrm>
            <a:off x="3915392" y="2147125"/>
            <a:ext cx="1688346"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Befehl zur Anzeige</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Der Logs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9656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Containers</a:t>
            </a:r>
          </a:p>
        </p:txBody>
      </p: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673430" y="2493282"/>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203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3449621" cy="745817"/>
            <a:chOff x="465411" y="3651870"/>
            <a:chExt cx="2587216" cy="559363"/>
          </a:xfrm>
        </p:grpSpPr>
        <p:sp>
          <p:nvSpPr>
            <p:cNvPr id="7" name="TextBox 6"/>
            <p:cNvSpPr txBox="1"/>
            <p:nvPr/>
          </p:nvSpPr>
          <p:spPr>
            <a:xfrm>
              <a:off x="467544" y="3651870"/>
              <a:ext cx="2585083"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Log-Management und Docker</a:t>
              </a:r>
            </a:p>
          </p:txBody>
        </p:sp>
        <p:sp>
          <p:nvSpPr>
            <p:cNvPr id="9" name="TextBox 8"/>
            <p:cNvSpPr txBox="1"/>
            <p:nvPr/>
          </p:nvSpPr>
          <p:spPr>
            <a:xfrm>
              <a:off x="465411" y="3971840"/>
              <a:ext cx="1646853" cy="2393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Log Manager</a:t>
              </a:r>
            </a:p>
          </p:txBody>
        </p:sp>
      </p:grpSp>
      <p:pic>
        <p:nvPicPr>
          <p:cNvPr id="4" name="Bildplatzhalter 3">
            <a:extLst>
              <a:ext uri="{FF2B5EF4-FFF2-40B4-BE49-F238E27FC236}">
                <a16:creationId xmlns:a16="http://schemas.microsoft.com/office/drawing/2014/main" id="{3EE110BF-1845-0923-206F-8D9C493E464E}"/>
              </a:ext>
            </a:extLst>
          </p:cNvPr>
          <p:cNvPicPr>
            <a:picLocks noGrp="1" noChangeAspect="1"/>
          </p:cNvPicPr>
          <p:nvPr>
            <p:ph type="pic" sz="quarter" idx="10"/>
          </p:nvPr>
        </p:nvPicPr>
        <p:blipFill rotWithShape="1">
          <a:blip r:embed="rId3"/>
          <a:srcRect l="-11629" t="12037" r="-11629" b="7561"/>
          <a:stretch/>
        </p:blipFill>
        <p:spPr>
          <a:xfrm>
            <a:off x="0" y="0"/>
            <a:ext cx="12192000" cy="4869160"/>
          </a:xfrm>
          <a:solidFill>
            <a:schemeClr val="bg1"/>
          </a:solidFill>
        </p:spPr>
      </p:pic>
    </p:spTree>
    <p:extLst>
      <p:ext uri="{BB962C8B-B14F-4D97-AF65-F5344CB8AC3E}">
        <p14:creationId xmlns:p14="http://schemas.microsoft.com/office/powerpoint/2010/main" val="354210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volumes on the Docker host">
            <a:extLst>
              <a:ext uri="{FF2B5EF4-FFF2-40B4-BE49-F238E27FC236}">
                <a16:creationId xmlns:a16="http://schemas.microsoft.com/office/drawing/2014/main" id="{C8DC8894-3111-7FBB-3C46-87D94D2DBA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6">
            <a:extLst>
              <a:ext uri="{FF2B5EF4-FFF2-40B4-BE49-F238E27FC236}">
                <a16:creationId xmlns:a16="http://schemas.microsoft.com/office/drawing/2014/main" id="{6971C724-6C97-1C9A-E8A5-56D28156CA4A}"/>
              </a:ext>
            </a:extLst>
          </p:cNvPr>
          <p:cNvSpPr txBox="1"/>
          <p:nvPr/>
        </p:nvSpPr>
        <p:spPr>
          <a:xfrm>
            <a:off x="11446815" y="482684"/>
            <a:ext cx="348172"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35">
            <a:extLst>
              <a:ext uri="{FF2B5EF4-FFF2-40B4-BE49-F238E27FC236}">
                <a16:creationId xmlns:a16="http://schemas.microsoft.com/office/drawing/2014/main" id="{86BC0EC9-6A12-557B-F4EA-38A1AED6199A}"/>
              </a:ext>
            </a:extLst>
          </p:cNvPr>
          <p:cNvGrpSpPr/>
          <p:nvPr/>
        </p:nvGrpSpPr>
        <p:grpSpPr>
          <a:xfrm>
            <a:off x="11319310" y="359343"/>
            <a:ext cx="603183" cy="603183"/>
            <a:chOff x="8489482" y="269507"/>
            <a:chExt cx="452387" cy="452387"/>
          </a:xfrm>
        </p:grpSpPr>
        <p:sp>
          <p:nvSpPr>
            <p:cNvPr id="7" name="Овал 45">
              <a:extLst>
                <a:ext uri="{FF2B5EF4-FFF2-40B4-BE49-F238E27FC236}">
                  <a16:creationId xmlns:a16="http://schemas.microsoft.com/office/drawing/2014/main" id="{7AE43F0D-499F-DBE9-2546-1098783F60AF}"/>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46">
              <a:extLst>
                <a:ext uri="{FF2B5EF4-FFF2-40B4-BE49-F238E27FC236}">
                  <a16:creationId xmlns:a16="http://schemas.microsoft.com/office/drawing/2014/main" id="{4504FCA5-0241-BC6F-D74B-5AD61EB6BC50}"/>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
        <p:nvSpPr>
          <p:cNvPr id="4" name="Rechteck 3">
            <a:extLst>
              <a:ext uri="{FF2B5EF4-FFF2-40B4-BE49-F238E27FC236}">
                <a16:creationId xmlns:a16="http://schemas.microsoft.com/office/drawing/2014/main" id="{1A49087A-0A58-2E1C-B9B8-9875ED648F2B}"/>
              </a:ext>
            </a:extLst>
          </p:cNvPr>
          <p:cNvSpPr/>
          <p:nvPr/>
        </p:nvSpPr>
        <p:spPr>
          <a:xfrm>
            <a:off x="8483097" y="1656784"/>
            <a:ext cx="2836213" cy="162057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cxnSp>
        <p:nvCxnSpPr>
          <p:cNvPr id="8" name="Gerade Verbindung mit Pfeil 7">
            <a:extLst>
              <a:ext uri="{FF2B5EF4-FFF2-40B4-BE49-F238E27FC236}">
                <a16:creationId xmlns:a16="http://schemas.microsoft.com/office/drawing/2014/main" id="{DFB35F47-323D-957A-A0CD-E733C222A8D1}"/>
              </a:ext>
            </a:extLst>
          </p:cNvPr>
          <p:cNvCxnSpPr/>
          <p:nvPr/>
        </p:nvCxnSpPr>
        <p:spPr>
          <a:xfrm flipH="1" flipV="1">
            <a:off x="10284737" y="3303578"/>
            <a:ext cx="226336" cy="19374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222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itHub - anicetkeric/SpringBoot-log4j2-JDBCAppender: log4j2 JDBC Appender  With Spring Boot">
            <a:extLst>
              <a:ext uri="{FF2B5EF4-FFF2-40B4-BE49-F238E27FC236}">
                <a16:creationId xmlns:a16="http://schemas.microsoft.com/office/drawing/2014/main" id="{025CD57D-E000-C4DA-C674-6EFEFAB4F6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49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409634" cy="44627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3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Netzwerke und Docker</a:t>
            </a:r>
          </a:p>
        </p:txBody>
      </p:sp>
      <p:sp>
        <p:nvSpPr>
          <p:cNvPr id="8" name="TextBox 7"/>
          <p:cNvSpPr txBox="1"/>
          <p:nvPr/>
        </p:nvSpPr>
        <p:spPr>
          <a:xfrm>
            <a:off x="568528" y="3829110"/>
            <a:ext cx="3465742" cy="38106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Netzwerke in Docker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81FA9267-4BA5-5760-AECE-515A30358994}"/>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36318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CC228030-CF1F-B240-174B-A3E86096BE0E}"/>
              </a:ext>
            </a:extLst>
          </p:cNvPr>
          <p:cNvPicPr>
            <a:picLocks noGrp="1" noChangeAspect="1"/>
          </p:cNvPicPr>
          <p:nvPr>
            <p:ph type="pic" sz="quarter" idx="10"/>
          </p:nvPr>
        </p:nvPicPr>
        <p:blipFill rotWithShape="1">
          <a:blip r:embed="rId2"/>
          <a:srcRect l="-10907" t="-2608" r="-10720" b="-2610"/>
          <a:stretch/>
        </p:blipFill>
        <p:spPr>
          <a:xfrm>
            <a:off x="5711825" y="0"/>
            <a:ext cx="6480175" cy="6858000"/>
          </a:xfrm>
          <a:solidFill>
            <a:schemeClr val="bg1"/>
          </a:solidFill>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4683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Grundlagen</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Grunde läuft jeder Container mittels des Docker Service auf dem Host System. Jedoch wird der Container vom Host abgekapselt in sein eigenes Netzwerk. Die gesamte Kommunikation findet durch den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Daemon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5002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Besonderheiten</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 alle Kommunikation durch den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Daomeon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erfolgt können nicht alle Elemente aus dem normalen Umgang mit Netzwerken übernommen erden. Im besonderen muss man bei jeder Anwendungen in einem Container daran denken an welche Ressourcen dieser kommen muss.</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60835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DDF4048D-076C-67CE-EFC3-93F846064D6D}"/>
              </a:ext>
            </a:extLst>
          </p:cNvPr>
          <p:cNvPicPr>
            <a:picLocks noGrp="1" noChangeAspect="1"/>
          </p:cNvPicPr>
          <p:nvPr>
            <p:ph type="pic" sz="quarter" idx="10"/>
          </p:nvPr>
        </p:nvPicPr>
        <p:blipFill rotWithShape="1">
          <a:blip r:embed="rId2"/>
          <a:srcRect l="-16134" r="-13792" b="106"/>
          <a:stretch/>
        </p:blipFill>
        <p:spPr>
          <a:xfrm>
            <a:off x="0" y="0"/>
            <a:ext cx="12192000" cy="6858000"/>
          </a:xfrm>
          <a:solidFill>
            <a:schemeClr val="bg1"/>
          </a:solidFill>
        </p:spPr>
      </p:pic>
    </p:spTree>
    <p:extLst>
      <p:ext uri="{BB962C8B-B14F-4D97-AF65-F5344CB8AC3E}">
        <p14:creationId xmlns:p14="http://schemas.microsoft.com/office/powerpoint/2010/main" val="5477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9" name="Google Shape;419;p8"/>
          <p:cNvPicPr preferRelativeResize="0"/>
          <p:nvPr/>
        </p:nvPicPr>
        <p:blipFill rotWithShape="1">
          <a:blip r:embed="rId3">
            <a:alphaModFix/>
          </a:blip>
          <a:srcRect/>
          <a:stretch/>
        </p:blipFill>
        <p:spPr>
          <a:xfrm>
            <a:off x="161592" y="740701"/>
            <a:ext cx="3466733" cy="5933575"/>
          </a:xfrm>
          <a:prstGeom prst="rect">
            <a:avLst/>
          </a:prstGeom>
          <a:noFill/>
          <a:ln>
            <a:noFill/>
          </a:ln>
        </p:spPr>
      </p:pic>
      <p:grpSp>
        <p:nvGrpSpPr>
          <p:cNvPr id="420" name="Google Shape;420;p8"/>
          <p:cNvGrpSpPr/>
          <p:nvPr/>
        </p:nvGrpSpPr>
        <p:grpSpPr>
          <a:xfrm>
            <a:off x="431371" y="1988840"/>
            <a:ext cx="3470477" cy="2688299"/>
            <a:chOff x="323528" y="1491630"/>
            <a:chExt cx="2602858" cy="2016224"/>
          </a:xfrm>
        </p:grpSpPr>
        <p:pic>
          <p:nvPicPr>
            <p:cNvPr id="421" name="Google Shape;421;p8"/>
            <p:cNvPicPr preferRelativeResize="0"/>
            <p:nvPr/>
          </p:nvPicPr>
          <p:blipFill rotWithShape="1">
            <a:blip r:embed="rId4">
              <a:alphaModFix/>
            </a:blip>
            <a:srcRect/>
            <a:stretch/>
          </p:blipFill>
          <p:spPr>
            <a:xfrm>
              <a:off x="323528" y="1491630"/>
              <a:ext cx="288032" cy="262315"/>
            </a:xfrm>
            <a:prstGeom prst="rect">
              <a:avLst/>
            </a:prstGeom>
            <a:noFill/>
            <a:ln>
              <a:noFill/>
            </a:ln>
          </p:spPr>
        </p:pic>
        <p:sp>
          <p:nvSpPr>
            <p:cNvPr id="422" name="Google Shape;422;p8"/>
            <p:cNvSpPr txBox="1"/>
            <p:nvPr/>
          </p:nvSpPr>
          <p:spPr>
            <a:xfrm>
              <a:off x="395536" y="1923678"/>
              <a:ext cx="1228943" cy="377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0" i="0" u="none" strike="noStrike" cap="none">
                  <a:solidFill>
                    <a:srgbClr val="FFFFFF"/>
                  </a:solidFill>
                  <a:latin typeface="Bebas Neue"/>
                  <a:ea typeface="Bebas Neue"/>
                  <a:cs typeface="Bebas Neue"/>
                  <a:sym typeface="Bebas Neue"/>
                </a:rPr>
                <a:t>Ben Cöppicus</a:t>
              </a:r>
              <a:endParaRPr sz="2667" b="0" i="0" u="none" strike="noStrike" cap="none">
                <a:solidFill>
                  <a:srgbClr val="FFFFFF"/>
                </a:solidFill>
                <a:latin typeface="Bebas Neue"/>
                <a:ea typeface="Bebas Neue"/>
                <a:cs typeface="Bebas Neue"/>
                <a:sym typeface="Bebas Neue"/>
              </a:endParaRPr>
            </a:p>
          </p:txBody>
        </p:sp>
        <p:sp>
          <p:nvSpPr>
            <p:cNvPr id="423" name="Google Shape;423;p8"/>
            <p:cNvSpPr txBox="1"/>
            <p:nvPr/>
          </p:nvSpPr>
          <p:spPr>
            <a:xfrm>
              <a:off x="406106" y="2323788"/>
              <a:ext cx="2520280" cy="553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933" b="0" i="0" u="none" strike="noStrike" cap="none" dirty="0">
                  <a:solidFill>
                    <a:srgbClr val="FFFFFF"/>
                  </a:solidFill>
                  <a:latin typeface="Open Sans"/>
                  <a:ea typeface="Open Sans"/>
                  <a:cs typeface="Open Sans"/>
                  <a:sym typeface="Open Sans"/>
                </a:rPr>
                <a:t>Anwendungsentwick</a:t>
              </a:r>
              <a:r>
                <a:rPr lang="de-DE" sz="933" dirty="0">
                  <a:solidFill>
                    <a:srgbClr val="FFFFFF"/>
                  </a:solidFill>
                  <a:latin typeface="Open Sans"/>
                  <a:ea typeface="Open Sans"/>
                  <a:cs typeface="Open Sans"/>
                  <a:sym typeface="Open Sans"/>
                </a:rPr>
                <a:t>ler, Autor und Dozent. Bekannt für meine IT Bücher und Seminare. Meine Spezialität liegt im Bereich Desktop und Cloud Entwicklung.</a:t>
              </a:r>
              <a:endParaRPr lang="de-DE" sz="933" b="0" i="0" u="none" strike="noStrike" cap="none" dirty="0">
                <a:solidFill>
                  <a:srgbClr val="FFFFFF"/>
                </a:solidFill>
                <a:latin typeface="Open Sans"/>
                <a:ea typeface="Open Sans"/>
                <a:cs typeface="Open Sans"/>
                <a:sym typeface="Open Sans"/>
              </a:endParaRPr>
            </a:p>
          </p:txBody>
        </p:sp>
        <p:cxnSp>
          <p:nvCxnSpPr>
            <p:cNvPr id="424" name="Google Shape;424;p8"/>
            <p:cNvCxnSpPr/>
            <p:nvPr/>
          </p:nvCxnSpPr>
          <p:spPr>
            <a:xfrm>
              <a:off x="514339" y="3507854"/>
              <a:ext cx="1969429" cy="0"/>
            </a:xfrm>
            <a:prstGeom prst="straightConnector1">
              <a:avLst/>
            </a:prstGeom>
            <a:noFill/>
            <a:ln w="9525" cap="flat" cmpd="sng">
              <a:solidFill>
                <a:schemeClr val="lt1">
                  <a:alpha val="20784"/>
                </a:schemeClr>
              </a:solidFill>
              <a:prstDash val="solid"/>
              <a:miter lim="800000"/>
              <a:headEnd type="none" w="sm" len="sm"/>
              <a:tailEnd type="none" w="sm" len="sm"/>
            </a:ln>
          </p:spPr>
        </p:cxnSp>
      </p:grpSp>
      <p:grpSp>
        <p:nvGrpSpPr>
          <p:cNvPr id="426" name="Google Shape;426;p8"/>
          <p:cNvGrpSpPr/>
          <p:nvPr/>
        </p:nvGrpSpPr>
        <p:grpSpPr>
          <a:xfrm>
            <a:off x="7822533" y="1118162"/>
            <a:ext cx="3650064" cy="1387958"/>
            <a:chOff x="5866900" y="838621"/>
            <a:chExt cx="2737548" cy="1040969"/>
          </a:xfrm>
        </p:grpSpPr>
        <p:sp>
          <p:nvSpPr>
            <p:cNvPr id="427" name="Google Shape;427;p8"/>
            <p:cNvSpPr txBox="1"/>
            <p:nvPr/>
          </p:nvSpPr>
          <p:spPr>
            <a:xfrm>
              <a:off x="6372200" y="915566"/>
              <a:ext cx="946413"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Erfahrungen</a:t>
              </a:r>
              <a:endParaRPr/>
            </a:p>
          </p:txBody>
        </p:sp>
        <p:sp>
          <p:nvSpPr>
            <p:cNvPr id="428" name="Google Shape;428;p8"/>
            <p:cNvSpPr txBox="1"/>
            <p:nvPr/>
          </p:nvSpPr>
          <p:spPr>
            <a:xfrm>
              <a:off x="6382865" y="1209821"/>
              <a:ext cx="2221583" cy="669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Mit Docker habe ich mich meine gesamte Zeit als Anwendungsentwickler beschäftigt. Von kleinen Projekten bis hin zu Umsetzun</a:t>
              </a:r>
              <a:r>
                <a:rPr lang="de-DE" sz="867" dirty="0">
                  <a:solidFill>
                    <a:srgbClr val="7F7F7F"/>
                  </a:solidFill>
                  <a:latin typeface="Open Sans"/>
                  <a:ea typeface="Open Sans"/>
                  <a:cs typeface="Open Sans"/>
                  <a:sym typeface="Open Sans"/>
                </a:rPr>
                <a:t>gen ganzer IT Projekte mit Docker.</a:t>
              </a:r>
              <a:endParaRPr lang="de-DE" sz="867" b="0" i="0" u="none" strike="noStrike" cap="none" dirty="0">
                <a:solidFill>
                  <a:srgbClr val="7F7F7F"/>
                </a:solidFill>
                <a:latin typeface="Open Sans"/>
                <a:ea typeface="Open Sans"/>
                <a:cs typeface="Open Sans"/>
                <a:sym typeface="Open Sans"/>
              </a:endParaRPr>
            </a:p>
          </p:txBody>
        </p:sp>
        <p:sp>
          <p:nvSpPr>
            <p:cNvPr id="429" name="Google Shape;429;p8"/>
            <p:cNvSpPr txBox="1"/>
            <p:nvPr/>
          </p:nvSpPr>
          <p:spPr>
            <a:xfrm>
              <a:off x="5866900" y="838621"/>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01.</a:t>
              </a:r>
              <a:endParaRPr sz="3200" b="0" i="0" u="none" strike="noStrike" cap="none">
                <a:solidFill>
                  <a:srgbClr val="ECECEC"/>
                </a:solidFill>
                <a:latin typeface="Bebas Neue"/>
                <a:ea typeface="Bebas Neue"/>
                <a:cs typeface="Bebas Neue"/>
                <a:sym typeface="Bebas Neue"/>
              </a:endParaRPr>
            </a:p>
          </p:txBody>
        </p:sp>
      </p:grpSp>
      <p:grpSp>
        <p:nvGrpSpPr>
          <p:cNvPr id="430" name="Google Shape;430;p8"/>
          <p:cNvGrpSpPr/>
          <p:nvPr/>
        </p:nvGrpSpPr>
        <p:grpSpPr>
          <a:xfrm>
            <a:off x="7859637" y="2750343"/>
            <a:ext cx="3650064" cy="987592"/>
            <a:chOff x="5894728" y="2062757"/>
            <a:chExt cx="2737548" cy="740694"/>
          </a:xfrm>
        </p:grpSpPr>
        <p:sp>
          <p:nvSpPr>
            <p:cNvPr id="431" name="Google Shape;431;p8"/>
            <p:cNvSpPr txBox="1"/>
            <p:nvPr/>
          </p:nvSpPr>
          <p:spPr>
            <a:xfrm>
              <a:off x="6400028" y="2139702"/>
              <a:ext cx="1426112"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Stärken &amp; Schwächen</a:t>
              </a:r>
              <a:endParaRPr/>
            </a:p>
          </p:txBody>
        </p:sp>
        <p:sp>
          <p:nvSpPr>
            <p:cNvPr id="432" name="Google Shape;432;p8"/>
            <p:cNvSpPr txBox="1"/>
            <p:nvPr/>
          </p:nvSpPr>
          <p:spPr>
            <a:xfrm>
              <a:off x="6410693" y="2433957"/>
              <a:ext cx="2221583"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Anwendungsentwickler, Autor und Dozent für Desktop, Cloud und Anwendungsentwicklung</a:t>
              </a:r>
              <a:endParaRPr lang="de-DE" sz="867" b="0" i="0" u="none" strike="noStrike" cap="none" dirty="0">
                <a:solidFill>
                  <a:srgbClr val="7F7F7F"/>
                </a:solidFill>
                <a:latin typeface="Open Sans"/>
                <a:ea typeface="Open Sans"/>
                <a:cs typeface="Open Sans"/>
                <a:sym typeface="Open Sans"/>
              </a:endParaRPr>
            </a:p>
          </p:txBody>
        </p:sp>
        <p:sp>
          <p:nvSpPr>
            <p:cNvPr id="433" name="Google Shape;433;p8"/>
            <p:cNvSpPr txBox="1"/>
            <p:nvPr/>
          </p:nvSpPr>
          <p:spPr>
            <a:xfrm>
              <a:off x="5894728" y="2062757"/>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02.</a:t>
              </a:r>
              <a:endParaRPr sz="3200" b="0" i="0" u="none" strike="noStrike" cap="none">
                <a:solidFill>
                  <a:srgbClr val="ECECEC"/>
                </a:solidFill>
                <a:latin typeface="Bebas Neue"/>
                <a:ea typeface="Bebas Neue"/>
                <a:cs typeface="Bebas Neue"/>
                <a:sym typeface="Bebas Neue"/>
              </a:endParaRPr>
            </a:p>
          </p:txBody>
        </p:sp>
      </p:grpSp>
      <p:grpSp>
        <p:nvGrpSpPr>
          <p:cNvPr id="434" name="Google Shape;434;p8"/>
          <p:cNvGrpSpPr/>
          <p:nvPr/>
        </p:nvGrpSpPr>
        <p:grpSpPr>
          <a:xfrm>
            <a:off x="7918544" y="4327157"/>
            <a:ext cx="3650064" cy="1187775"/>
            <a:chOff x="5938908" y="3245370"/>
            <a:chExt cx="2737548" cy="890832"/>
          </a:xfrm>
        </p:grpSpPr>
        <p:sp>
          <p:nvSpPr>
            <p:cNvPr id="435" name="Google Shape;435;p8"/>
            <p:cNvSpPr txBox="1"/>
            <p:nvPr/>
          </p:nvSpPr>
          <p:spPr>
            <a:xfrm>
              <a:off x="6444208" y="3322315"/>
              <a:ext cx="1512674"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Derzeitiger Werdegang</a:t>
              </a:r>
              <a:endParaRPr/>
            </a:p>
          </p:txBody>
        </p:sp>
        <p:sp>
          <p:nvSpPr>
            <p:cNvPr id="436" name="Google Shape;436;p8"/>
            <p:cNvSpPr txBox="1"/>
            <p:nvPr/>
          </p:nvSpPr>
          <p:spPr>
            <a:xfrm>
              <a:off x="6454873" y="3616570"/>
              <a:ext cx="2221583"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Derzeitig arbeite ich als Anwendungsentwickler bei der GUS ERP. Zudem bin ich selbständiger Autor und Dozent.</a:t>
              </a:r>
            </a:p>
          </p:txBody>
        </p:sp>
        <p:sp>
          <p:nvSpPr>
            <p:cNvPr id="437" name="Google Shape;437;p8"/>
            <p:cNvSpPr txBox="1"/>
            <p:nvPr/>
          </p:nvSpPr>
          <p:spPr>
            <a:xfrm>
              <a:off x="5938908" y="3245370"/>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03.</a:t>
              </a:r>
              <a:endParaRPr sz="3200" b="0" i="0" u="none" strike="noStrike" cap="none">
                <a:solidFill>
                  <a:srgbClr val="ECECEC"/>
                </a:solidFill>
                <a:latin typeface="Bebas Neue"/>
                <a:ea typeface="Bebas Neue"/>
                <a:cs typeface="Bebas Neue"/>
                <a:sym typeface="Bebas Neue"/>
              </a:endParaRPr>
            </a:p>
          </p:txBody>
        </p:sp>
      </p:grpSp>
      <p:grpSp>
        <p:nvGrpSpPr>
          <p:cNvPr id="438" name="Google Shape;438;p8"/>
          <p:cNvGrpSpPr/>
          <p:nvPr/>
        </p:nvGrpSpPr>
        <p:grpSpPr>
          <a:xfrm>
            <a:off x="11319310" y="359343"/>
            <a:ext cx="603183" cy="603183"/>
            <a:chOff x="8489482" y="269507"/>
            <a:chExt cx="452387" cy="452387"/>
          </a:xfrm>
        </p:grpSpPr>
        <p:sp>
          <p:nvSpPr>
            <p:cNvPr id="439" name="Google Shape;439;p8"/>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0" name="Google Shape;440;p8"/>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8</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420"/>
                                        </p:tgtEl>
                                        <p:attrNameLst>
                                          <p:attrName>style.visibility</p:attrName>
                                        </p:attrNameLst>
                                      </p:cBhvr>
                                      <p:to>
                                        <p:strVal val="visible"/>
                                      </p:to>
                                    </p:set>
                                    <p:anim calcmode="lin" valueType="num">
                                      <p:cBhvr additive="base">
                                        <p:cTn id="14" dur="500"/>
                                        <p:tgtEl>
                                          <p:spTgt spid="420"/>
                                        </p:tgtEl>
                                        <p:attrNameLst>
                                          <p:attrName>ppt_w</p:attrName>
                                        </p:attrNameLst>
                                      </p:cBhvr>
                                      <p:tavLst>
                                        <p:tav tm="0">
                                          <p:val>
                                            <p:strVal val="0"/>
                                          </p:val>
                                        </p:tav>
                                        <p:tav tm="100000">
                                          <p:val>
                                            <p:strVal val="#ppt_w"/>
                                          </p:val>
                                        </p:tav>
                                      </p:tavLst>
                                    </p:anim>
                                    <p:anim calcmode="lin" valueType="num">
                                      <p:cBhvr additive="base">
                                        <p:cTn id="15" dur="500"/>
                                        <p:tgtEl>
                                          <p:spTgt spid="420"/>
                                        </p:tgtEl>
                                        <p:attrNameLst>
                                          <p:attrName>ppt_h</p:attrName>
                                        </p:attrNameLst>
                                      </p:cBhvr>
                                      <p:tavLst>
                                        <p:tav tm="0">
                                          <p:val>
                                            <p:strVal val="0"/>
                                          </p:val>
                                        </p:tav>
                                        <p:tav tm="100000">
                                          <p:val>
                                            <p:strVal val="#ppt_h"/>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500"/>
                                        <p:tgtEl>
                                          <p:spTgt spid="4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500"/>
                                        <p:tgtEl>
                                          <p:spTgt spid="4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409634" cy="44627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3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Netzwerke und Docker</a:t>
            </a:r>
          </a:p>
        </p:txBody>
      </p:sp>
      <p:sp>
        <p:nvSpPr>
          <p:cNvPr id="8" name="TextBox 7"/>
          <p:cNvSpPr txBox="1"/>
          <p:nvPr/>
        </p:nvSpPr>
        <p:spPr>
          <a:xfrm>
            <a:off x="568528" y="3829110"/>
            <a:ext cx="3465742" cy="38106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400"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Network Management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F123868C-E0CD-ECC5-D647-A3AE9CD2FAB8}"/>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425548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Text enthält.&#10;&#10;Automatisch generierte Beschreibung">
            <a:extLst>
              <a:ext uri="{FF2B5EF4-FFF2-40B4-BE49-F238E27FC236}">
                <a16:creationId xmlns:a16="http://schemas.microsoft.com/office/drawing/2014/main" id="{D7BEE50D-B176-0413-8F4F-516F147E8547}"/>
              </a:ext>
            </a:extLst>
          </p:cNvPr>
          <p:cNvPicPr>
            <a:picLocks noGrp="1" noChangeAspect="1"/>
          </p:cNvPicPr>
          <p:nvPr>
            <p:ph type="pic" sz="quarter" idx="10"/>
          </p:nvPr>
        </p:nvPicPr>
        <p:blipFill rotWithShape="1">
          <a:blip r:embed="rId2"/>
          <a:srcRect l="-1805" t="-35754" r="-1452" b="-35754"/>
          <a:stretch/>
        </p:blipFill>
        <p:spPr>
          <a:xfrm>
            <a:off x="0" y="0"/>
            <a:ext cx="532765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84181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Port Freigabe</a:t>
              </a:r>
            </a:p>
          </p:txBody>
        </p:sp>
        <p:sp>
          <p:nvSpPr>
            <p:cNvPr id="10" name="TextBox 9"/>
            <p:cNvSpPr txBox="1"/>
            <p:nvPr/>
          </p:nvSpPr>
          <p:spPr>
            <a:xfrm>
              <a:off x="4283698" y="1585146"/>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erste was wir uns ansehen werden ist Port Freigaben. Dies ist einer der Grundkenntnisse die man wissen muss um mit Containern arbeiten zu können.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87788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Host exposure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Host Freigabe ist ein mittel mit dem man den gesamten Container für den Host öffnen kann. Dies erlaubt es alle Anwendungen offen zu gestalten als ob man sich auf der Maschine befindet.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106423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Internal Network</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Netzwerke werden beim erstellen eines Containers erstellt, es kann aber hilfreich sein diese selber zu definieren.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lernen wir dort kennen.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90193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Kombinationen</a:t>
              </a: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Alle genannten Methoden um Netzwerke zu managen können kombiniert werden.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Hierzu werden Aufgaben folgen die das Wissen verinnerlichen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3094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82</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49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378202" y="3075057"/>
            <a:ext cx="943559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host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83</a:t>
              </a:r>
            </a:p>
          </p:txBody>
        </p:sp>
      </p:grpSp>
      <p:cxnSp>
        <p:nvCxnSpPr>
          <p:cNvPr id="33" name="Gerader Verbinder 32">
            <a:extLst>
              <a:ext uri="{FF2B5EF4-FFF2-40B4-BE49-F238E27FC236}">
                <a16:creationId xmlns:a16="http://schemas.microsoft.com/office/drawing/2014/main" id="{728C65DB-8246-81D9-82F2-7EAA0E7FC76C}"/>
              </a:ext>
            </a:extLst>
          </p:cNvPr>
          <p:cNvCxnSpPr>
            <a:cxnSpLocks/>
          </p:cNvCxnSpPr>
          <p:nvPr/>
        </p:nvCxnSpPr>
        <p:spPr>
          <a:xfrm>
            <a:off x="3812999" y="3973746"/>
            <a:ext cx="2648585" cy="29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8E0EC04C-C541-E647-8318-5762E8785F6A}"/>
              </a:ext>
            </a:extLst>
          </p:cNvPr>
          <p:cNvCxnSpPr>
            <a:cxnSpLocks/>
          </p:cNvCxnSpPr>
          <p:nvPr/>
        </p:nvCxnSpPr>
        <p:spPr>
          <a:xfrm flipV="1">
            <a:off x="3812999"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DD6B129C-0DE3-88B1-9D35-BCA6BD03F5AA}"/>
              </a:ext>
            </a:extLst>
          </p:cNvPr>
          <p:cNvCxnSpPr>
            <a:cxnSpLocks/>
          </p:cNvCxnSpPr>
          <p:nvPr/>
        </p:nvCxnSpPr>
        <p:spPr>
          <a:xfrm flipV="1">
            <a:off x="6461584"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3C98154C-FF1D-1357-865F-DE85C7120F98}"/>
              </a:ext>
            </a:extLst>
          </p:cNvPr>
          <p:cNvSpPr txBox="1"/>
          <p:nvPr/>
        </p:nvSpPr>
        <p:spPr>
          <a:xfrm>
            <a:off x="5043975" y="425139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47" name="Gerader Verbinder 46">
            <a:extLst>
              <a:ext uri="{FF2B5EF4-FFF2-40B4-BE49-F238E27FC236}">
                <a16:creationId xmlns:a16="http://schemas.microsoft.com/office/drawing/2014/main" id="{EE6649C0-0DA0-CD93-CA35-CE74103B047E}"/>
              </a:ext>
            </a:extLst>
          </p:cNvPr>
          <p:cNvCxnSpPr>
            <a:cxnSpLocks/>
          </p:cNvCxnSpPr>
          <p:nvPr/>
        </p:nvCxnSpPr>
        <p:spPr>
          <a:xfrm flipV="1">
            <a:off x="5281537" y="40033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24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893293" y="3075057"/>
            <a:ext cx="104054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[Network]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84</a:t>
              </a:r>
            </a:p>
          </p:txBody>
        </p:sp>
      </p:grpSp>
      <p:cxnSp>
        <p:nvCxnSpPr>
          <p:cNvPr id="7" name="Gerader Verbinder 6">
            <a:extLst>
              <a:ext uri="{FF2B5EF4-FFF2-40B4-BE49-F238E27FC236}">
                <a16:creationId xmlns:a16="http://schemas.microsoft.com/office/drawing/2014/main" id="{E873722F-BFFC-20E2-79E7-9F00CD1CDEF1}"/>
              </a:ext>
            </a:extLst>
          </p:cNvPr>
          <p:cNvCxnSpPr>
            <a:cxnSpLocks/>
          </p:cNvCxnSpPr>
          <p:nvPr/>
        </p:nvCxnSpPr>
        <p:spPr>
          <a:xfrm>
            <a:off x="3355799" y="3985176"/>
            <a:ext cx="35972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3ACB187F-0416-29C8-EE03-274E211EA254}"/>
              </a:ext>
            </a:extLst>
          </p:cNvPr>
          <p:cNvCxnSpPr>
            <a:cxnSpLocks/>
          </p:cNvCxnSpPr>
          <p:nvPr/>
        </p:nvCxnSpPr>
        <p:spPr>
          <a:xfrm flipV="1">
            <a:off x="3355799"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219ED091-E255-8449-F68E-F6A48190595F}"/>
              </a:ext>
            </a:extLst>
          </p:cNvPr>
          <p:cNvCxnSpPr>
            <a:cxnSpLocks/>
          </p:cNvCxnSpPr>
          <p:nvPr/>
        </p:nvCxnSpPr>
        <p:spPr>
          <a:xfrm flipV="1">
            <a:off x="6953074"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5B9D49A-95D7-10D0-9E41-267006D5C872}"/>
              </a:ext>
            </a:extLst>
          </p:cNvPr>
          <p:cNvSpPr txBox="1"/>
          <p:nvPr/>
        </p:nvSpPr>
        <p:spPr>
          <a:xfrm>
            <a:off x="4586775" y="426282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11" name="Gerader Verbinder 10">
            <a:extLst>
              <a:ext uri="{FF2B5EF4-FFF2-40B4-BE49-F238E27FC236}">
                <a16:creationId xmlns:a16="http://schemas.microsoft.com/office/drawing/2014/main" id="{C013E95A-105C-68F1-A435-E212C3697AEE}"/>
              </a:ext>
            </a:extLst>
          </p:cNvPr>
          <p:cNvCxnSpPr>
            <a:cxnSpLocks/>
          </p:cNvCxnSpPr>
          <p:nvPr/>
        </p:nvCxnSpPr>
        <p:spPr>
          <a:xfrm flipV="1">
            <a:off x="4824337" y="401473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832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24345"/>
            <a:ext cx="3432350"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Service-Architekturen mit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a:t>
            </a:r>
            <a:r>
              <a:rPr kumimoji="0" lang="de-DE" sz="2800" b="0" i="0" u="none" strike="noStrike" kern="0" cap="none" spc="0" normalizeH="0" baseline="0" noProof="0" dirty="0" err="1">
                <a:ln>
                  <a:noFill/>
                </a:ln>
                <a:solidFill>
                  <a:srgbClr val="383838"/>
                </a:solidFill>
                <a:effectLst/>
                <a:uLnTx/>
                <a:uFillTx/>
                <a:latin typeface="Bebas Neue"/>
                <a:ea typeface="Bebas Neue"/>
                <a:cs typeface="Bebas Neue"/>
                <a:sym typeface="Bebas Neue"/>
              </a:rPr>
              <a:t>Compose</a:t>
            </a: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 abbilden</a:t>
            </a:r>
          </a:p>
        </p:txBody>
      </p:sp>
      <p:sp>
        <p:nvSpPr>
          <p:cNvPr id="8" name="TextBox 7"/>
          <p:cNvSpPr txBox="1"/>
          <p:nvPr/>
        </p:nvSpPr>
        <p:spPr>
          <a:xfrm>
            <a:off x="585050" y="3969308"/>
            <a:ext cx="249647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Was ist Docker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34AAED70-4695-595C-84E7-4B6AD1B54569}"/>
              </a:ext>
            </a:extLst>
          </p:cNvPr>
          <p:cNvPicPr>
            <a:picLocks noGrp="1" noChangeAspect="1"/>
          </p:cNvPicPr>
          <p:nvPr>
            <p:ph type="pic" sz="quarter" idx="10"/>
          </p:nvPr>
        </p:nvPicPr>
        <p:blipFill rotWithShape="1">
          <a:blip r:embed="rId2"/>
          <a:srcRect l="7498" t="-11718" r="9969" b="-11718"/>
          <a:stretch/>
        </p:blipFill>
        <p:spPr>
          <a:xfrm>
            <a:off x="4702284" y="0"/>
            <a:ext cx="7489716" cy="6858000"/>
          </a:xfrm>
          <a:solidFill>
            <a:schemeClr val="bg1"/>
          </a:solidFill>
        </p:spPr>
      </p:pic>
    </p:spTree>
    <p:extLst>
      <p:ext uri="{BB962C8B-B14F-4D97-AF65-F5344CB8AC3E}">
        <p14:creationId xmlns:p14="http://schemas.microsoft.com/office/powerpoint/2010/main" val="247619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0" y="0"/>
            <a:ext cx="7603957" cy="6858000"/>
          </a:xfrm>
          <a:solidFill>
            <a:schemeClr val="bg1"/>
          </a:solidFill>
        </p:spPr>
      </p:pic>
      <p:sp>
        <p:nvSpPr>
          <p:cNvPr id="6" name="TextBox 5"/>
          <p:cNvSpPr txBox="1"/>
          <p:nvPr/>
        </p:nvSpPr>
        <p:spPr>
          <a:xfrm>
            <a:off x="7997394" y="1871528"/>
            <a:ext cx="2353529"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 </a:t>
            </a:r>
            <a:r>
              <a:rPr kumimoji="0" lang="de-DE" sz="21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7997394" y="2620323"/>
            <a:ext cx="3925099"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“Compose is a tool for defining and running multi-container Docker applications. With Compose, you use a YAML file to configure your application’s services. Then, with a single command, you create and start all the services from your configuration.”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Somit ist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 Werkzeug um Container zusammen zu managen und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Infrastruktur gemeinsam starten und bearbeiten zu können.</a:t>
            </a: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8022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014045" y="761107"/>
            <a:ext cx="2297424"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Wichtigsten Bestandteile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2</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Einfaches Definieren von Anwendungen durch YAML Dateien</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4</a:t>
              </a: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Groß-Anwendungen mit vielen Containern können schneller gestartet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032884" y="209038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1</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Anwendungen mit allen Abhängigen Anwendungen zu starten</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Komplizierte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Strukturen können einfach dargestellt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1764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9AC1A418-53B2-690E-A237-E4ED47432E7E}"/>
              </a:ext>
            </a:extLst>
          </p:cNvPr>
          <p:cNvPicPr>
            <a:picLocks noGrp="1" noChangeAspect="1"/>
          </p:cNvPicPr>
          <p:nvPr>
            <p:ph type="pic" sz="quarter" idx="13"/>
          </p:nvPr>
        </p:nvPicPr>
        <p:blipFill rotWithShape="1">
          <a:blip r:embed="rId3"/>
          <a:srcRect l="5099" r="5099"/>
          <a:stretch/>
        </p:blipFill>
        <p:spPr>
          <a:xfrm>
            <a:off x="3792538" y="1028700"/>
            <a:ext cx="3455987" cy="4608513"/>
          </a:xfrm>
        </p:spPr>
      </p:pic>
      <p:pic>
        <p:nvPicPr>
          <p:cNvPr id="25" name="Bildplatzhalter 24">
            <a:extLst>
              <a:ext uri="{FF2B5EF4-FFF2-40B4-BE49-F238E27FC236}">
                <a16:creationId xmlns:a16="http://schemas.microsoft.com/office/drawing/2014/main" id="{1CA6FF97-7461-7482-7FA1-A21E6ADE3B87}"/>
              </a:ext>
            </a:extLst>
          </p:cNvPr>
          <p:cNvPicPr>
            <a:picLocks noGrp="1" noChangeAspect="1"/>
          </p:cNvPicPr>
          <p:nvPr>
            <p:ph type="pic" sz="quarter" idx="14"/>
          </p:nvPr>
        </p:nvPicPr>
        <p:blipFill rotWithShape="1">
          <a:blip r:embed="rId4"/>
          <a:srcRect l="29641" t="-490" r="-786" b="-4984"/>
          <a:stretch/>
        </p:blipFill>
        <p:spPr>
          <a:xfrm>
            <a:off x="7535863" y="1028700"/>
            <a:ext cx="3455987" cy="4608513"/>
          </a:xfrm>
          <a:solidFill>
            <a:schemeClr val="bg1"/>
          </a:solidFill>
        </p:spPr>
      </p:pic>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800141" y="4267037"/>
              <a:ext cx="740828"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Entwicklung</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568228" y="4267037"/>
              <a:ext cx="760064"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Auslieferung</a:t>
              </a:r>
            </a:p>
          </p:txBody>
        </p:sp>
      </p:grpSp>
      <p:sp>
        <p:nvSpPr>
          <p:cNvPr id="11" name="TextBox 10"/>
          <p:cNvSpPr txBox="1"/>
          <p:nvPr/>
        </p:nvSpPr>
        <p:spPr>
          <a:xfrm>
            <a:off x="335360" y="1948466"/>
            <a:ext cx="1867819"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Die Vorteile von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kumimoji="0" lang="de-DE" sz="24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90313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13" name="TextBox 12"/>
            <p:cNvSpPr txBox="1"/>
            <p:nvPr/>
          </p:nvSpPr>
          <p:spPr>
            <a:xfrm>
              <a:off x="262185" y="2577973"/>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die gesamte Infrastruktur einer Anwendung mit allen seinen Abhängigkeiten auf dem lokalem System laufen zu lassen ohne Große Mühe dafür aufzuwenden. </a:t>
              </a:r>
            </a:p>
          </p:txBody>
        </p:sp>
      </p:grpSp>
      <p:grpSp>
        <p:nvGrpSpPr>
          <p:cNvPr id="19" name="Группа 18"/>
          <p:cNvGrpSpPr/>
          <p:nvPr/>
        </p:nvGrpSpPr>
        <p:grpSpPr>
          <a:xfrm>
            <a:off x="335360" y="4434946"/>
            <a:ext cx="3168352" cy="1264117"/>
            <a:chOff x="251520" y="3213599"/>
            <a:chExt cx="2376264" cy="948087"/>
          </a:xfrm>
        </p:grpSpPr>
        <p:sp>
          <p:nvSpPr>
            <p:cNvPr id="14" name="TextBox 13"/>
            <p:cNvSpPr txBox="1"/>
            <p:nvPr/>
          </p:nvSpPr>
          <p:spPr>
            <a:xfrm>
              <a:off x="251520" y="3213599"/>
              <a:ext cx="92837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Auslieferung</a:t>
              </a:r>
            </a:p>
          </p:txBody>
        </p:sp>
        <p:sp>
          <p:nvSpPr>
            <p:cNvPr id="15" name="TextBox 14"/>
            <p:cNvSpPr txBox="1"/>
            <p:nvPr/>
          </p:nvSpPr>
          <p:spPr>
            <a:xfrm>
              <a:off x="262185" y="3507854"/>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Des weiteren erlaubt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einfache und schnelle Auslieferung aller Anwendungen eines Projektes auf einem System. Somit kann in wenigen Sekunden ein gesamtes Projekt gestartet werden. </a:t>
              </a: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5381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24345"/>
            <a:ext cx="3432350"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Service-Architekturen mit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Docker </a:t>
            </a:r>
            <a:r>
              <a:rPr kumimoji="0" lang="de-DE" sz="2800" b="0" i="0" u="none" strike="noStrike" kern="0" cap="none" spc="0" normalizeH="0" baseline="0" noProof="0" dirty="0" err="1">
                <a:ln>
                  <a:noFill/>
                </a:ln>
                <a:solidFill>
                  <a:srgbClr val="383838"/>
                </a:solidFill>
                <a:effectLst/>
                <a:uLnTx/>
                <a:uFillTx/>
                <a:latin typeface="Bebas Neue"/>
                <a:ea typeface="Bebas Neue"/>
                <a:cs typeface="Bebas Neue"/>
                <a:sym typeface="Bebas Neue"/>
              </a:rPr>
              <a:t>Compose</a:t>
            </a:r>
            <a:r>
              <a:rPr kumimoji="0" lang="de-DE" sz="2800" b="0" i="0" u="none" strike="noStrike" kern="0" cap="none" spc="0" normalizeH="0" baseline="0" noProof="0" dirty="0">
                <a:ln>
                  <a:noFill/>
                </a:ln>
                <a:solidFill>
                  <a:srgbClr val="383838"/>
                </a:solidFill>
                <a:effectLst/>
                <a:uLnTx/>
                <a:uFillTx/>
                <a:latin typeface="Bebas Neue"/>
                <a:ea typeface="Bebas Neue"/>
                <a:cs typeface="Bebas Neue"/>
                <a:sym typeface="Bebas Neue"/>
              </a:rPr>
              <a:t> abbilden</a:t>
            </a:r>
          </a:p>
        </p:txBody>
      </p:sp>
      <p:sp>
        <p:nvSpPr>
          <p:cNvPr id="8" name="TextBox 7"/>
          <p:cNvSpPr txBox="1"/>
          <p:nvPr/>
        </p:nvSpPr>
        <p:spPr>
          <a:xfrm>
            <a:off x="585050" y="3969308"/>
            <a:ext cx="249647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Beispielsanwendung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7510896A-8682-11A9-9C9B-8070AFFF339E}"/>
              </a:ext>
            </a:extLst>
          </p:cNvPr>
          <p:cNvPicPr>
            <a:picLocks noGrp="1" noChangeAspect="1"/>
          </p:cNvPicPr>
          <p:nvPr>
            <p:ph type="pic" sz="quarter" idx="10"/>
          </p:nvPr>
        </p:nvPicPr>
        <p:blipFill rotWithShape="1">
          <a:blip r:embed="rId2"/>
          <a:srcRect l="5617" t="-12069" r="11383" b="-12069"/>
          <a:stretch/>
        </p:blipFill>
        <p:spPr>
          <a:xfrm>
            <a:off x="4702175" y="0"/>
            <a:ext cx="7489825" cy="6858000"/>
          </a:xfrm>
          <a:solidFill>
            <a:schemeClr val="bg1"/>
          </a:solidFill>
        </p:spPr>
      </p:pic>
    </p:spTree>
    <p:extLst>
      <p:ext uri="{BB962C8B-B14F-4D97-AF65-F5344CB8AC3E}">
        <p14:creationId xmlns:p14="http://schemas.microsoft.com/office/powerpoint/2010/main" val="194883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
          <p:cNvSpPr>
            <a:spLocks noGrp="1"/>
          </p:cNvSpPr>
          <p:nvPr>
            <p:ph type="pic" idx="2"/>
          </p:nvPr>
        </p:nvSpPr>
        <p:spPr>
          <a:xfrm rot="-2816781">
            <a:off x="432000" y="-609600"/>
            <a:ext cx="3530984" cy="7492152"/>
          </a:xfrm>
          <a:prstGeom prst="rect">
            <a:avLst/>
          </a:prstGeom>
          <a:solidFill>
            <a:schemeClr val="dk1"/>
          </a:solidFill>
          <a:ln>
            <a:noFill/>
          </a:ln>
        </p:spPr>
      </p:sp>
      <p:sp>
        <p:nvSpPr>
          <p:cNvPr id="447" name="Google Shape;447;p9"/>
          <p:cNvSpPr/>
          <p:nvPr/>
        </p:nvSpPr>
        <p:spPr>
          <a:xfrm>
            <a:off x="3983765" y="2372883"/>
            <a:ext cx="384043" cy="384043"/>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8" name="Google Shape;448;p9"/>
          <p:cNvSpPr/>
          <p:nvPr/>
        </p:nvSpPr>
        <p:spPr>
          <a:xfrm>
            <a:off x="3311691" y="4389107"/>
            <a:ext cx="240027" cy="240027"/>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9" name="Google Shape;449;p9"/>
          <p:cNvSpPr/>
          <p:nvPr/>
        </p:nvSpPr>
        <p:spPr>
          <a:xfrm>
            <a:off x="1557095" y="5006423"/>
            <a:ext cx="384043" cy="384043"/>
          </a:xfrm>
          <a:prstGeom prst="frame">
            <a:avLst>
              <a:gd name="adj1" fmla="val 1801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50" name="Google Shape;450;p9"/>
          <p:cNvSpPr/>
          <p:nvPr/>
        </p:nvSpPr>
        <p:spPr>
          <a:xfrm rot="577545">
            <a:off x="5167114" y="4448158"/>
            <a:ext cx="480053" cy="413839"/>
          </a:xfrm>
          <a:custGeom>
            <a:avLst/>
            <a:gdLst/>
            <a:ahLst/>
            <a:cxnLst/>
            <a:rect l="l" t="t" r="r" b="b"/>
            <a:pathLst>
              <a:path w="504056" h="434531" extrusionOk="0">
                <a:moveTo>
                  <a:pt x="252028" y="144018"/>
                </a:moveTo>
                <a:lnTo>
                  <a:pt x="111341" y="360042"/>
                </a:lnTo>
                <a:lnTo>
                  <a:pt x="392714" y="360042"/>
                </a:lnTo>
                <a:close/>
                <a:moveTo>
                  <a:pt x="252028" y="0"/>
                </a:moveTo>
                <a:lnTo>
                  <a:pt x="504056" y="434531"/>
                </a:lnTo>
                <a:lnTo>
                  <a:pt x="0" y="434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1" name="Google Shape;451;p9"/>
          <p:cNvGrpSpPr/>
          <p:nvPr/>
        </p:nvGrpSpPr>
        <p:grpSpPr>
          <a:xfrm>
            <a:off x="5999990" y="3042905"/>
            <a:ext cx="2839276" cy="1085182"/>
            <a:chOff x="4499992" y="2282177"/>
            <a:chExt cx="2129457" cy="813886"/>
          </a:xfrm>
        </p:grpSpPr>
        <p:sp>
          <p:nvSpPr>
            <p:cNvPr id="452" name="Google Shape;452;p9"/>
            <p:cNvSpPr txBox="1"/>
            <p:nvPr/>
          </p:nvSpPr>
          <p:spPr>
            <a:xfrm>
              <a:off x="4499992" y="2282177"/>
              <a:ext cx="80695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Erfahrungen</a:t>
              </a:r>
              <a:endParaRPr sz="1600" b="0" i="0" u="none" strike="noStrike" cap="none">
                <a:solidFill>
                  <a:srgbClr val="383838"/>
                </a:solidFill>
                <a:latin typeface="Bebas Neue"/>
                <a:ea typeface="Bebas Neue"/>
                <a:cs typeface="Bebas Neue"/>
                <a:sym typeface="Bebas Neue"/>
              </a:endParaRPr>
            </a:p>
          </p:txBody>
        </p:sp>
        <p:sp>
          <p:nvSpPr>
            <p:cNvPr id="453" name="Google Shape;453;p9"/>
            <p:cNvSpPr txBox="1"/>
            <p:nvPr/>
          </p:nvSpPr>
          <p:spPr>
            <a:xfrm>
              <a:off x="451065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Erfahrungen haben Sie mit dem Thema des Seminars schon gemacht</a:t>
              </a:r>
              <a:r>
                <a:rPr lang="de-DE" sz="867" dirty="0">
                  <a:solidFill>
                    <a:srgbClr val="7F7F7F"/>
                  </a:solidFill>
                  <a:latin typeface="Open Sans"/>
                  <a:ea typeface="Open Sans"/>
                  <a:cs typeface="Open Sans"/>
                  <a:sym typeface="Open Sans"/>
                </a:rPr>
                <a:t>. In wie fern werden Sie das erworbene Wissen anwenden.</a:t>
              </a:r>
              <a:endParaRPr lang="de-DE" sz="867" b="0" i="0" u="none" strike="noStrike" cap="none" dirty="0">
                <a:solidFill>
                  <a:srgbClr val="7F7F7F"/>
                </a:solidFill>
                <a:latin typeface="Open Sans"/>
                <a:ea typeface="Open Sans"/>
                <a:cs typeface="Open Sans"/>
                <a:sym typeface="Open Sans"/>
              </a:endParaRPr>
            </a:p>
          </p:txBody>
        </p:sp>
      </p:grpSp>
      <p:grpSp>
        <p:nvGrpSpPr>
          <p:cNvPr id="454" name="Google Shape;454;p9"/>
          <p:cNvGrpSpPr/>
          <p:nvPr/>
        </p:nvGrpSpPr>
        <p:grpSpPr>
          <a:xfrm>
            <a:off x="8880912" y="4389218"/>
            <a:ext cx="2839420" cy="1085183"/>
            <a:chOff x="6660684" y="3291911"/>
            <a:chExt cx="2129565" cy="813887"/>
          </a:xfrm>
        </p:grpSpPr>
        <p:sp>
          <p:nvSpPr>
            <p:cNvPr id="455" name="Google Shape;455;p9"/>
            <p:cNvSpPr txBox="1"/>
            <p:nvPr/>
          </p:nvSpPr>
          <p:spPr>
            <a:xfrm>
              <a:off x="6660684" y="3291911"/>
              <a:ext cx="1316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Derzeitiger Werdegang</a:t>
              </a:r>
              <a:endParaRPr/>
            </a:p>
          </p:txBody>
        </p:sp>
        <p:sp>
          <p:nvSpPr>
            <p:cNvPr id="456" name="Google Shape;456;p9"/>
            <p:cNvSpPr txBox="1"/>
            <p:nvPr/>
          </p:nvSpPr>
          <p:spPr>
            <a:xfrm>
              <a:off x="6671349" y="3586166"/>
              <a:ext cx="2118900"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Arbeiten bzw</a:t>
              </a:r>
              <a:r>
                <a:rPr lang="de-DE" sz="867" dirty="0">
                  <a:solidFill>
                    <a:srgbClr val="7F7F7F"/>
                  </a:solidFill>
                  <a:latin typeface="Open Sans"/>
                  <a:ea typeface="Open Sans"/>
                  <a:cs typeface="Open Sans"/>
                  <a:sym typeface="Open Sans"/>
                </a:rPr>
                <a:t>. Aufgaben gehen Sie derzeitig nach, was beabsichtigen Sie mit dem Seminar zu erreichen. </a:t>
              </a:r>
              <a:endParaRPr lang="de-DE" sz="867" b="0" i="0" u="none" strike="noStrike" cap="none" dirty="0">
                <a:solidFill>
                  <a:srgbClr val="7F7F7F"/>
                </a:solidFill>
                <a:latin typeface="Open Sans"/>
                <a:ea typeface="Open Sans"/>
                <a:cs typeface="Open Sans"/>
                <a:sym typeface="Open Sans"/>
              </a:endParaRPr>
            </a:p>
          </p:txBody>
        </p:sp>
      </p:grpSp>
      <p:grpSp>
        <p:nvGrpSpPr>
          <p:cNvPr id="457" name="Google Shape;457;p9"/>
          <p:cNvGrpSpPr/>
          <p:nvPr/>
        </p:nvGrpSpPr>
        <p:grpSpPr>
          <a:xfrm>
            <a:off x="8880990" y="3042905"/>
            <a:ext cx="2839276" cy="1085182"/>
            <a:chOff x="6660742" y="2282177"/>
            <a:chExt cx="2129457" cy="813886"/>
          </a:xfrm>
        </p:grpSpPr>
        <p:sp>
          <p:nvSpPr>
            <p:cNvPr id="458" name="Google Shape;458;p9"/>
            <p:cNvSpPr txBox="1"/>
            <p:nvPr/>
          </p:nvSpPr>
          <p:spPr>
            <a:xfrm>
              <a:off x="6660742" y="2282177"/>
              <a:ext cx="1246976"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Stärken &amp; Schwächen</a:t>
              </a:r>
              <a:endParaRPr/>
            </a:p>
          </p:txBody>
        </p:sp>
        <p:sp>
          <p:nvSpPr>
            <p:cNvPr id="459" name="Google Shape;459;p9"/>
            <p:cNvSpPr txBox="1"/>
            <p:nvPr/>
          </p:nvSpPr>
          <p:spPr>
            <a:xfrm>
              <a:off x="667140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Erzählen Sie etwas über sich selber, wer sind Sie, wie sind Sie auf dieses Seminar gekommen und was sind Ihre Erwartungen.</a:t>
              </a:r>
            </a:p>
          </p:txBody>
        </p:sp>
      </p:grpSp>
      <p:sp>
        <p:nvSpPr>
          <p:cNvPr id="460" name="Google Shape;460;p9"/>
          <p:cNvSpPr/>
          <p:nvPr/>
        </p:nvSpPr>
        <p:spPr>
          <a:xfrm>
            <a:off x="719403" y="3042903"/>
            <a:ext cx="576260" cy="496776"/>
          </a:xfrm>
          <a:custGeom>
            <a:avLst/>
            <a:gdLst/>
            <a:ahLst/>
            <a:cxnLst/>
            <a:rect l="l" t="t" r="r" b="b"/>
            <a:pathLst>
              <a:path w="501175" h="432048" extrusionOk="0">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4" name="Google Shape;464;p9"/>
          <p:cNvGrpSpPr/>
          <p:nvPr/>
        </p:nvGrpSpPr>
        <p:grpSpPr>
          <a:xfrm>
            <a:off x="11319310" y="359343"/>
            <a:ext cx="603183" cy="603183"/>
            <a:chOff x="8489482" y="269507"/>
            <a:chExt cx="452387" cy="452387"/>
          </a:xfrm>
        </p:grpSpPr>
        <p:sp>
          <p:nvSpPr>
            <p:cNvPr id="465" name="Google Shape;465;p9"/>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9"/>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9</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par>
                                <p:cTn id="12" presetID="10" presetClass="entr" presetSubtype="0" fill="hold" nodeType="withEffect">
                                  <p:stCondLst>
                                    <p:cond delay="0"/>
                                  </p:stCondLst>
                                  <p:childTnLst>
                                    <p:set>
                                      <p:cBhvr>
                                        <p:cTn id="13" dur="1" fill="hold">
                                          <p:stCondLst>
                                            <p:cond delay="0"/>
                                          </p:stCondLst>
                                        </p:cTn>
                                        <p:tgtEl>
                                          <p:spTgt spid="449"/>
                                        </p:tgtEl>
                                        <p:attrNameLst>
                                          <p:attrName>style.visibility</p:attrName>
                                        </p:attrNameLst>
                                      </p:cBhvr>
                                      <p:to>
                                        <p:strVal val="visible"/>
                                      </p:to>
                                    </p:set>
                                    <p:animEffect transition="in" filter="fade">
                                      <p:cBhvr>
                                        <p:cTn id="14" dur="500"/>
                                        <p:tgtEl>
                                          <p:spTgt spid="449"/>
                                        </p:tgtEl>
                                      </p:cBhvr>
                                    </p:animEffect>
                                  </p:childTnLst>
                                </p:cTn>
                              </p:par>
                              <p:par>
                                <p:cTn id="15" presetID="10" presetClass="entr" presetSubtype="0" fill="hold" nodeType="withEffect">
                                  <p:stCondLst>
                                    <p:cond delay="0"/>
                                  </p:stCondLst>
                                  <p:childTnLst>
                                    <p:set>
                                      <p:cBhvr>
                                        <p:cTn id="16" dur="1" fill="hold">
                                          <p:stCondLst>
                                            <p:cond delay="0"/>
                                          </p:stCondLst>
                                        </p:cTn>
                                        <p:tgtEl>
                                          <p:spTgt spid="448"/>
                                        </p:tgtEl>
                                        <p:attrNameLst>
                                          <p:attrName>style.visibility</p:attrName>
                                        </p:attrNameLst>
                                      </p:cBhvr>
                                      <p:to>
                                        <p:strVal val="visible"/>
                                      </p:to>
                                    </p:set>
                                    <p:animEffect transition="in" filter="fade">
                                      <p:cBhvr>
                                        <p:cTn id="17" dur="500"/>
                                        <p:tgtEl>
                                          <p:spTgt spid="448"/>
                                        </p:tgtEl>
                                      </p:cBhvr>
                                    </p:animEffect>
                                  </p:childTnLst>
                                </p:cTn>
                              </p:par>
                              <p:par>
                                <p:cTn id="18" presetID="10" presetClass="entr" presetSubtype="0" fill="hold" nodeType="withEffect">
                                  <p:stCondLst>
                                    <p:cond delay="0"/>
                                  </p:stCondLst>
                                  <p:childTnLst>
                                    <p:set>
                                      <p:cBhvr>
                                        <p:cTn id="19" dur="1" fill="hold">
                                          <p:stCondLst>
                                            <p:cond delay="0"/>
                                          </p:stCondLst>
                                        </p:cTn>
                                        <p:tgtEl>
                                          <p:spTgt spid="447"/>
                                        </p:tgtEl>
                                        <p:attrNameLst>
                                          <p:attrName>style.visibility</p:attrName>
                                        </p:attrNameLst>
                                      </p:cBhvr>
                                      <p:to>
                                        <p:strVal val="visible"/>
                                      </p:to>
                                    </p:set>
                                    <p:animEffect transition="in" filter="fade">
                                      <p:cBhvr>
                                        <p:cTn id="20" dur="500"/>
                                        <p:tgtEl>
                                          <p:spTgt spid="447"/>
                                        </p:tgtEl>
                                      </p:cBhvr>
                                    </p:animEffect>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500"/>
                                        <p:tgtEl>
                                          <p:spTgt spid="45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51"/>
                                        </p:tgtEl>
                                        <p:attrNameLst>
                                          <p:attrName>style.visibility</p:attrName>
                                        </p:attrNameLst>
                                      </p:cBhvr>
                                      <p:to>
                                        <p:strVal val="visible"/>
                                      </p:to>
                                    </p:set>
                                    <p:animEffect transition="in" filter="fade">
                                      <p:cBhvr>
                                        <p:cTn id="27" dur="500"/>
                                        <p:tgtEl>
                                          <p:spTgt spid="4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500"/>
                                        <p:tgtEl>
                                          <p:spTgt spid="4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4515BE05-DFC0-3E07-DD53-62269B3D8368}"/>
              </a:ext>
            </a:extLst>
          </p:cNvPr>
          <p:cNvPicPr>
            <a:picLocks noGrp="1" noChangeAspect="1"/>
          </p:cNvPicPr>
          <p:nvPr>
            <p:ph type="pic" sz="quarter" idx="10"/>
          </p:nvPr>
        </p:nvPicPr>
        <p:blipFill rotWithShape="1">
          <a:blip r:embed="rId2"/>
          <a:srcRect l="13394" t="-4233" r="12878" b="-6431"/>
          <a:stretch/>
        </p:blipFill>
        <p:spPr>
          <a:xfrm>
            <a:off x="6864083" y="1508787"/>
            <a:ext cx="5058409" cy="4648200"/>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Neue Datei erstellen die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docker-compose.yaml</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heißt. Bitte legen Sie diese Datei an einen Ort ab den Sie sich merken können.</a:t>
              </a:r>
            </a:p>
          </p:txBody>
        </p:sp>
        <p:sp>
          <p:nvSpPr>
            <p:cNvPr id="11" name="Прямоугольник 10"/>
            <p:cNvSpPr/>
            <p:nvPr/>
          </p:nvSpPr>
          <p:spPr>
            <a:xfrm>
              <a:off x="2339752" y="1229729"/>
              <a:ext cx="1600407"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Starten Anwendung</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die Anwendung aus und recherchieren Sie wie genau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hier eingesetzt wird.</a:t>
              </a:r>
            </a:p>
          </p:txBody>
        </p:sp>
        <p:sp>
          <p:nvSpPr>
            <p:cNvPr id="27" name="Прямоугольник 26"/>
            <p:cNvSpPr/>
            <p:nvPr/>
          </p:nvSpPr>
          <p:spPr>
            <a:xfrm>
              <a:off x="2334671" y="2434120"/>
              <a:ext cx="1600406"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Anwendung Austesten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Zum Schluss wird das Anwendungsbeispiel durchgesprochen und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vollständig am Beispiel erklärt</a:t>
              </a:r>
            </a:p>
          </p:txBody>
        </p:sp>
        <p:sp>
          <p:nvSpPr>
            <p:cNvPr id="31" name="Прямоугольник 30"/>
            <p:cNvSpPr/>
            <p:nvPr/>
          </p:nvSpPr>
          <p:spPr>
            <a:xfrm>
              <a:off x="2334671" y="3650069"/>
              <a:ext cx="165618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Erklärung</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2677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91</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nvGraphicFramePr>
        <p:xfrm>
          <a:off x="2463801" y="887307"/>
          <a:ext cx="7316892" cy="4558453"/>
        </p:xfrm>
        <a:graphic>
          <a:graphicData uri="http://schemas.openxmlformats.org/drawingml/2006/table">
            <a:tbl>
              <a:tblPr/>
              <a:tblGrid>
                <a:gridCol w="7316892">
                  <a:extLst>
                    <a:ext uri="{9D8B030D-6E8A-4147-A177-3AD203B41FA5}">
                      <a16:colId xmlns:a16="http://schemas.microsoft.com/office/drawing/2014/main" val="750264296"/>
                    </a:ext>
                  </a:extLst>
                </a:gridCol>
              </a:tblGrid>
              <a:tr h="4558453">
                <a:tc>
                  <a:txBody>
                    <a:bodyPr/>
                    <a:lstStyle/>
                    <a:p>
                      <a:pPr fontAlgn="t"/>
                      <a:r>
                        <a:rPr lang="en-GB" sz="1000" dirty="0">
                          <a:solidFill>
                            <a:schemeClr val="bg1"/>
                          </a:solidFill>
                          <a:effectLst/>
                          <a:latin typeface="Arial" panose="020B0604020202020204" pitchFamily="34" charset="0"/>
                          <a:cs typeface="Arial" panose="020B0604020202020204" pitchFamily="34" charset="0"/>
                        </a:rPr>
                        <a:t>version: "3.9"</a:t>
                      </a:r>
                    </a:p>
                    <a:p>
                      <a:pPr fontAlgn="t"/>
                      <a:r>
                        <a:rPr lang="en-GB" sz="1000" dirty="0">
                          <a:solidFill>
                            <a:schemeClr val="bg1"/>
                          </a:solidFill>
                          <a:effectLst/>
                          <a:latin typeface="Arial" panose="020B0604020202020204" pitchFamily="34" charset="0"/>
                          <a:cs typeface="Arial" panose="020B0604020202020204" pitchFamily="34" charset="0"/>
                        </a:rPr>
                        <a:t>services: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image: mysql:5.7</a:t>
                      </a: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:/var/lib/</a:t>
                      </a:r>
                      <a:r>
                        <a:rPr lang="en-GB" sz="1000" dirty="0" err="1">
                          <a:solidFill>
                            <a:schemeClr val="bg1"/>
                          </a:solidFill>
                          <a:effectLst/>
                          <a:latin typeface="Arial" panose="020B0604020202020204" pitchFamily="34" charset="0"/>
                          <a:cs typeface="Arial" panose="020B0604020202020204" pitchFamily="34" charset="0"/>
                        </a:rPr>
                        <a:t>mysql</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MYSQL_ROOT_PASSWORD: </a:t>
                      </a:r>
                      <a:r>
                        <a:rPr lang="en-GB" sz="1000" dirty="0" err="1">
                          <a:solidFill>
                            <a:schemeClr val="bg1"/>
                          </a:solidFill>
                          <a:effectLst/>
                          <a:latin typeface="Arial" panose="020B0604020202020204" pitchFamily="34" charset="0"/>
                          <a:cs typeface="Arial" panose="020B0604020202020204" pitchFamily="34" charset="0"/>
                        </a:rPr>
                        <a:t>somewordpress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MYSQL_DATABASE: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depends_on</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image: </a:t>
                      </a:r>
                      <a:r>
                        <a:rPr lang="en-GB" sz="1000" dirty="0" err="1">
                          <a:solidFill>
                            <a:schemeClr val="bg1"/>
                          </a:solidFill>
                          <a:effectLst/>
                          <a:latin typeface="Arial" panose="020B0604020202020204" pitchFamily="34" charset="0"/>
                          <a:cs typeface="Arial" panose="020B0604020202020204" pitchFamily="34" charset="0"/>
                        </a:rPr>
                        <a:t>wordpress:latest</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:/var/www/html</a:t>
                      </a:r>
                    </a:p>
                    <a:p>
                      <a:pPr fontAlgn="t"/>
                      <a:r>
                        <a:rPr lang="en-GB" sz="1000" dirty="0">
                          <a:solidFill>
                            <a:schemeClr val="bg1"/>
                          </a:solidFill>
                          <a:effectLst/>
                          <a:latin typeface="Arial" panose="020B0604020202020204" pitchFamily="34" charset="0"/>
                          <a:cs typeface="Arial" panose="020B0604020202020204" pitchFamily="34" charset="0"/>
                        </a:rPr>
                        <a:t>    ports:</a:t>
                      </a:r>
                    </a:p>
                    <a:p>
                      <a:pPr fontAlgn="t"/>
                      <a:r>
                        <a:rPr lang="en-GB" sz="1000" dirty="0">
                          <a:solidFill>
                            <a:schemeClr val="bg1"/>
                          </a:solidFill>
                          <a:effectLst/>
                          <a:latin typeface="Arial" panose="020B0604020202020204" pitchFamily="34" charset="0"/>
                          <a:cs typeface="Arial" panose="020B0604020202020204" pitchFamily="34" charset="0"/>
                        </a:rPr>
                        <a:t>      - "8000:80"</a:t>
                      </a: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WORDPRESS_DB_HOST: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WORDPRESS_DB_NAME: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volumes: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 {}</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 {}</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15677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169030" y="3075057"/>
            <a:ext cx="38539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compose</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up</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92</a:t>
              </a:r>
            </a:p>
          </p:txBody>
        </p:sp>
      </p:grp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198144" y="3919138"/>
            <a:ext cx="285353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6996637" y="2884609"/>
            <a:ext cx="5781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223799" y="363873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7025116"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702521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754707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E5D9C5C5-FFC2-FC2B-D345-9B704E8D9D76}"/>
              </a:ext>
            </a:extLst>
          </p:cNvPr>
          <p:cNvSpPr txBox="1"/>
          <p:nvPr/>
        </p:nvSpPr>
        <p:spPr>
          <a:xfrm>
            <a:off x="3667273" y="4183051"/>
            <a:ext cx="256352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Anwendung</a:t>
            </a:r>
          </a:p>
        </p:txBody>
      </p: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7285696" y="2576513"/>
            <a:ext cx="0" cy="308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5994122" y="39191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5DE82DC-10D9-79A3-ADAD-83B55FF2DAF1}"/>
              </a:ext>
            </a:extLst>
          </p:cNvPr>
          <p:cNvSpPr txBox="1"/>
          <p:nvPr/>
        </p:nvSpPr>
        <p:spPr>
          <a:xfrm>
            <a:off x="5743193" y="2268577"/>
            <a:ext cx="212590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Befehl</a:t>
            </a:r>
          </a:p>
        </p:txBody>
      </p:sp>
      <p:cxnSp>
        <p:nvCxnSpPr>
          <p:cNvPr id="43" name="Gerader Verbinder 42">
            <a:extLst>
              <a:ext uri="{FF2B5EF4-FFF2-40B4-BE49-F238E27FC236}">
                <a16:creationId xmlns:a16="http://schemas.microsoft.com/office/drawing/2014/main" id="{6ABCB9C9-90C0-33F3-961D-DC9AD5B91733}"/>
              </a:ext>
            </a:extLst>
          </p:cNvPr>
          <p:cNvCxnSpPr>
            <a:cxnSpLocks/>
          </p:cNvCxnSpPr>
          <p:nvPr/>
        </p:nvCxnSpPr>
        <p:spPr>
          <a:xfrm flipV="1">
            <a:off x="7547070" y="363873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E0387C9E-2DC2-72AA-1B72-E6F1EAD378AD}"/>
              </a:ext>
            </a:extLst>
          </p:cNvPr>
          <p:cNvCxnSpPr>
            <a:cxnSpLocks/>
          </p:cNvCxnSpPr>
          <p:nvPr/>
        </p:nvCxnSpPr>
        <p:spPr>
          <a:xfrm flipV="1">
            <a:off x="7999157" y="36387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0034BE7C-64AA-1D4D-71BB-0EBA562DB4BF}"/>
              </a:ext>
            </a:extLst>
          </p:cNvPr>
          <p:cNvCxnSpPr>
            <a:cxnSpLocks/>
          </p:cNvCxnSpPr>
          <p:nvPr/>
        </p:nvCxnSpPr>
        <p:spPr>
          <a:xfrm>
            <a:off x="7517606" y="3923142"/>
            <a:ext cx="505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236A819E-D9DC-B74E-9C23-0AB8442A0192}"/>
              </a:ext>
            </a:extLst>
          </p:cNvPr>
          <p:cNvSpPr txBox="1"/>
          <p:nvPr/>
        </p:nvSpPr>
        <p:spPr>
          <a:xfrm>
            <a:off x="7394230" y="4204463"/>
            <a:ext cx="218521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Silent Betrieb</a:t>
            </a:r>
          </a:p>
        </p:txBody>
      </p:sp>
      <p:cxnSp>
        <p:nvCxnSpPr>
          <p:cNvPr id="49" name="Gerader Verbinder 48">
            <a:extLst>
              <a:ext uri="{FF2B5EF4-FFF2-40B4-BE49-F238E27FC236}">
                <a16:creationId xmlns:a16="http://schemas.microsoft.com/office/drawing/2014/main" id="{B871F3BA-1953-092F-19CA-FF5ED377F338}"/>
              </a:ext>
            </a:extLst>
          </p:cNvPr>
          <p:cNvCxnSpPr>
            <a:cxnSpLocks/>
          </p:cNvCxnSpPr>
          <p:nvPr/>
        </p:nvCxnSpPr>
        <p:spPr>
          <a:xfrm flipV="1">
            <a:off x="7762483" y="39396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93</a:t>
              </a:r>
            </a:p>
          </p:txBody>
        </p:sp>
      </p:grpSp>
      <p:pic>
        <p:nvPicPr>
          <p:cNvPr id="11" name="Bildplatzhalter 10">
            <a:extLst>
              <a:ext uri="{FF2B5EF4-FFF2-40B4-BE49-F238E27FC236}">
                <a16:creationId xmlns:a16="http://schemas.microsoft.com/office/drawing/2014/main" id="{3E6F2CFD-13A8-6FFD-6457-7AF81943EA30}"/>
              </a:ext>
            </a:extLst>
          </p:cNvPr>
          <p:cNvPicPr>
            <a:picLocks noGrp="1" noChangeAspect="1"/>
          </p:cNvPicPr>
          <p:nvPr>
            <p:ph type="pic" sz="quarter" idx="10"/>
          </p:nvPr>
        </p:nvPicPr>
        <p:blipFill>
          <a:blip r:embed="rId4"/>
          <a:srcRect l="1466" r="1466"/>
          <a:stretch/>
        </p:blipFill>
        <p:spPr>
          <a:xfrm>
            <a:off x="2424113" y="820738"/>
            <a:ext cx="7367587" cy="4614862"/>
          </a:xfrm>
        </p:spPr>
      </p:pic>
    </p:spTree>
    <p:extLst>
      <p:ext uri="{BB962C8B-B14F-4D97-AF65-F5344CB8AC3E}">
        <p14:creationId xmlns:p14="http://schemas.microsoft.com/office/powerpoint/2010/main" val="19072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130402" y="1571606"/>
            <a:ext cx="13990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version</a:t>
            </a:r>
            <a:r>
              <a:rPr kumimoji="0" lang="de-DE" sz="2000" b="1" i="0" u="none" strike="noStrike" kern="0" cap="none" spc="0" normalizeH="0" baseline="0" noProof="0" dirty="0">
                <a:ln>
                  <a:noFill/>
                </a:ln>
                <a:solidFill>
                  <a:srgbClr val="000000"/>
                </a:solidFill>
                <a:effectLst/>
                <a:uLnTx/>
                <a:uFillTx/>
                <a:latin typeface="Arial"/>
                <a:cs typeface="Arial"/>
                <a:sym typeface="Arial"/>
              </a:rPr>
              <a:t>: </a:t>
            </a:r>
          </a:p>
        </p:txBody>
      </p:sp>
      <p:sp>
        <p:nvSpPr>
          <p:cNvPr id="5" name="Textfeld 4">
            <a:extLst>
              <a:ext uri="{FF2B5EF4-FFF2-40B4-BE49-F238E27FC236}">
                <a16:creationId xmlns:a16="http://schemas.microsoft.com/office/drawing/2014/main" id="{C3152ABE-48D1-9410-16C7-977935B0284E}"/>
              </a:ext>
            </a:extLst>
          </p:cNvPr>
          <p:cNvSpPr txBox="1"/>
          <p:nvPr/>
        </p:nvSpPr>
        <p:spPr>
          <a:xfrm>
            <a:off x="1130402" y="2241359"/>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services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6" name="Textfeld 5">
            <a:extLst>
              <a:ext uri="{FF2B5EF4-FFF2-40B4-BE49-F238E27FC236}">
                <a16:creationId xmlns:a16="http://schemas.microsoft.com/office/drawing/2014/main" id="{60B13645-5D0E-D3A1-9DAF-759783AAB867}"/>
              </a:ext>
            </a:extLst>
          </p:cNvPr>
          <p:cNvSpPr txBox="1"/>
          <p:nvPr/>
        </p:nvSpPr>
        <p:spPr>
          <a:xfrm>
            <a:off x="1130402" y="4246596"/>
            <a:ext cx="15636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volumes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8" name="Textfeld 7">
            <a:extLst>
              <a:ext uri="{FF2B5EF4-FFF2-40B4-BE49-F238E27FC236}">
                <a16:creationId xmlns:a16="http://schemas.microsoft.com/office/drawing/2014/main" id="{63381070-2BF7-46A8-AAC6-27144579F83F}"/>
              </a:ext>
            </a:extLst>
          </p:cNvPr>
          <p:cNvSpPr txBox="1"/>
          <p:nvPr/>
        </p:nvSpPr>
        <p:spPr>
          <a:xfrm>
            <a:off x="1130402" y="4834469"/>
            <a:ext cx="164592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err="1">
                <a:ln>
                  <a:noFill/>
                </a:ln>
                <a:solidFill>
                  <a:srgbClr val="000000"/>
                </a:solidFill>
                <a:effectLst/>
                <a:uLnTx/>
                <a:uFillTx/>
                <a:latin typeface="Arial"/>
                <a:cs typeface="Arial"/>
                <a:sym typeface="Arial"/>
              </a:rPr>
              <a:t>networks</a:t>
            </a:r>
            <a:r>
              <a:rPr kumimoji="0" lang="de-DE" sz="2000" b="1" i="0" u="none" strike="noStrike" kern="0" cap="none" spc="0" normalizeH="0" baseline="0" noProof="0" dirty="0">
                <a:ln>
                  <a:noFill/>
                </a:ln>
                <a:solidFill>
                  <a:srgbClr val="000000"/>
                </a:solidFill>
                <a:effectLst/>
                <a:uLnTx/>
                <a:uFillTx/>
                <a:latin typeface="Arial"/>
                <a:cs typeface="Arial"/>
                <a:sym typeface="Arial"/>
              </a:rPr>
              <a:t>:</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
        <p:nvSpPr>
          <p:cNvPr id="13" name="Textfeld 12">
            <a:extLst>
              <a:ext uri="{FF2B5EF4-FFF2-40B4-BE49-F238E27FC236}">
                <a16:creationId xmlns:a16="http://schemas.microsoft.com/office/drawing/2014/main" id="{E5ABF4E1-F6C4-A38F-D9B7-1F9D25D5631B}"/>
              </a:ext>
            </a:extLst>
          </p:cNvPr>
          <p:cNvSpPr txBox="1"/>
          <p:nvPr/>
        </p:nvSpPr>
        <p:spPr>
          <a:xfrm>
            <a:off x="1602842" y="2907089"/>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service1:</a:t>
            </a:r>
          </a:p>
        </p:txBody>
      </p:sp>
      <p:sp>
        <p:nvSpPr>
          <p:cNvPr id="14" name="Textfeld 13">
            <a:extLst>
              <a:ext uri="{FF2B5EF4-FFF2-40B4-BE49-F238E27FC236}">
                <a16:creationId xmlns:a16="http://schemas.microsoft.com/office/drawing/2014/main" id="{F5BC2704-1177-FF71-D772-C6493A01DF62}"/>
              </a:ext>
            </a:extLst>
          </p:cNvPr>
          <p:cNvSpPr txBox="1"/>
          <p:nvPr/>
        </p:nvSpPr>
        <p:spPr>
          <a:xfrm>
            <a:off x="1602842" y="3531296"/>
            <a:ext cx="16459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2000" b="1" i="0" u="none" strike="noStrike" kern="0" cap="none" spc="0" normalizeH="0" baseline="0" noProof="0" dirty="0">
                <a:ln>
                  <a:noFill/>
                </a:ln>
                <a:solidFill>
                  <a:srgbClr val="000000"/>
                </a:solidFill>
                <a:effectLst/>
                <a:uLnTx/>
                <a:uFillTx/>
                <a:latin typeface="Arial"/>
                <a:cs typeface="Arial"/>
                <a:sym typeface="Arial"/>
              </a:rPr>
              <a:t>service2:</a:t>
            </a:r>
          </a:p>
        </p:txBody>
      </p:sp>
      <p:cxnSp>
        <p:nvCxnSpPr>
          <p:cNvPr id="16" name="Gerader Verbinder 15">
            <a:extLst>
              <a:ext uri="{FF2B5EF4-FFF2-40B4-BE49-F238E27FC236}">
                <a16:creationId xmlns:a16="http://schemas.microsoft.com/office/drawing/2014/main" id="{F3FE6918-ECC5-D0CB-E32C-E4365F452E95}"/>
              </a:ext>
            </a:extLst>
          </p:cNvPr>
          <p:cNvCxnSpPr/>
          <p:nvPr/>
        </p:nvCxnSpPr>
        <p:spPr>
          <a:xfrm>
            <a:off x="2893575" y="157751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893575" y="2086517"/>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178658" y="1571606"/>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2893575" y="222716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7FDD6D94-78AE-427D-822A-97BEE492AF8E}"/>
              </a:ext>
            </a:extLst>
          </p:cNvPr>
          <p:cNvCxnSpPr/>
          <p:nvPr/>
        </p:nvCxnSpPr>
        <p:spPr>
          <a:xfrm>
            <a:off x="2893575" y="414892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178658" y="2215515"/>
            <a:ext cx="16669" cy="1939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2893575" y="420817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4E6FE68-DFF0-A92D-264D-8A5C0624FDBF}"/>
              </a:ext>
            </a:extLst>
          </p:cNvPr>
          <p:cNvCxnSpPr/>
          <p:nvPr/>
        </p:nvCxnSpPr>
        <p:spPr>
          <a:xfrm>
            <a:off x="2893575" y="47171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2E76C81-9812-93CD-7956-07EF441130B8}"/>
              </a:ext>
            </a:extLst>
          </p:cNvPr>
          <p:cNvCxnSpPr>
            <a:cxnSpLocks/>
          </p:cNvCxnSpPr>
          <p:nvPr/>
        </p:nvCxnSpPr>
        <p:spPr>
          <a:xfrm flipV="1">
            <a:off x="3178658" y="420227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E050C9F-07DC-7D85-D2E3-D15D4C1C2A7F}"/>
              </a:ext>
            </a:extLst>
          </p:cNvPr>
          <p:cNvCxnSpPr/>
          <p:nvPr/>
        </p:nvCxnSpPr>
        <p:spPr>
          <a:xfrm>
            <a:off x="2893575" y="47796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B824D04-C19D-3805-F26E-F9E8B068C076}"/>
              </a:ext>
            </a:extLst>
          </p:cNvPr>
          <p:cNvCxnSpPr/>
          <p:nvPr/>
        </p:nvCxnSpPr>
        <p:spPr>
          <a:xfrm>
            <a:off x="2893575" y="5288688"/>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4476ED7-6866-4A84-D49E-7CD61145CC4E}"/>
              </a:ext>
            </a:extLst>
          </p:cNvPr>
          <p:cNvCxnSpPr>
            <a:cxnSpLocks/>
          </p:cNvCxnSpPr>
          <p:nvPr/>
        </p:nvCxnSpPr>
        <p:spPr>
          <a:xfrm flipV="1">
            <a:off x="3178658" y="477377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178658" y="182499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178658" y="29984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30FA0424-D278-F23E-C855-5A2BA1EC14BA}"/>
              </a:ext>
            </a:extLst>
          </p:cNvPr>
          <p:cNvCxnSpPr>
            <a:cxnSpLocks/>
          </p:cNvCxnSpPr>
          <p:nvPr/>
        </p:nvCxnSpPr>
        <p:spPr>
          <a:xfrm>
            <a:off x="3178658" y="44462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487256BA-423F-A0C1-01ED-EC7963654323}"/>
              </a:ext>
            </a:extLst>
          </p:cNvPr>
          <p:cNvCxnSpPr>
            <a:cxnSpLocks/>
          </p:cNvCxnSpPr>
          <p:nvPr/>
        </p:nvCxnSpPr>
        <p:spPr>
          <a:xfrm>
            <a:off x="3178658" y="504063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3960470" y="1678464"/>
            <a:ext cx="663194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Hier ist die Versionsnummer unter welche die Anwendung ausgeführt werden soll</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3960470" y="2844581"/>
            <a:ext cx="6899646"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In diesem Bereich werden die „Services“ oder auch einfach die Teile der Anwendung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Definiert und zusammengefasst. Jeder Service kann hier genauso wie ein normaler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Container definiert und angepasst werden.</a:t>
            </a:r>
          </a:p>
        </p:txBody>
      </p:sp>
      <p:sp>
        <p:nvSpPr>
          <p:cNvPr id="42" name="Textfeld 41">
            <a:extLst>
              <a:ext uri="{FF2B5EF4-FFF2-40B4-BE49-F238E27FC236}">
                <a16:creationId xmlns:a16="http://schemas.microsoft.com/office/drawing/2014/main" id="{3DC1D287-D71E-5CC1-7AD5-064FDE0515ED}"/>
              </a:ext>
            </a:extLst>
          </p:cNvPr>
          <p:cNvSpPr txBox="1"/>
          <p:nvPr/>
        </p:nvSpPr>
        <p:spPr>
          <a:xfrm>
            <a:off x="3960470" y="4179975"/>
            <a:ext cx="74863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Volumes</a:t>
            </a:r>
            <a:r>
              <a:rPr kumimoji="0" lang="de-DE" sz="1400" b="0" i="0" u="none" strike="noStrike" kern="0" cap="none" spc="0" normalizeH="0" baseline="0" noProof="0" dirty="0">
                <a:ln>
                  <a:noFill/>
                </a:ln>
                <a:solidFill>
                  <a:srgbClr val="000000"/>
                </a:solidFill>
                <a:effectLst/>
                <a:uLnTx/>
                <a:uFillTx/>
                <a:latin typeface="Arial"/>
                <a:cs typeface="Arial"/>
                <a:sym typeface="Arial"/>
              </a:rPr>
              <a:t> werden nicht nur bei den Services definiert werden sondern auch hier. Dies erlaubt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Es einzelne </a:t>
            </a:r>
            <a:r>
              <a:rPr kumimoji="0" lang="de-DE" sz="1400" b="0" i="0" u="none" strike="noStrike" kern="0" cap="none" spc="0" normalizeH="0" baseline="0" noProof="0" dirty="0" err="1">
                <a:ln>
                  <a:noFill/>
                </a:ln>
                <a:solidFill>
                  <a:srgbClr val="000000"/>
                </a:solidFill>
                <a:effectLst/>
                <a:uLnTx/>
                <a:uFillTx/>
                <a:latin typeface="Arial"/>
                <a:cs typeface="Arial"/>
                <a:sym typeface="Arial"/>
              </a:rPr>
              <a:t>Volmues</a:t>
            </a:r>
            <a:r>
              <a:rPr kumimoji="0" lang="de-DE" sz="1400" b="0" i="0" u="none" strike="noStrike" kern="0" cap="none" spc="0" normalizeH="0" baseline="0" noProof="0" dirty="0">
                <a:ln>
                  <a:noFill/>
                </a:ln>
                <a:solidFill>
                  <a:srgbClr val="000000"/>
                </a:solidFill>
                <a:effectLst/>
                <a:uLnTx/>
                <a:uFillTx/>
                <a:latin typeface="Arial"/>
                <a:cs typeface="Arial"/>
                <a:sym typeface="Arial"/>
              </a:rPr>
              <a:t> von mehreren Containern heraus zu öffnen.</a:t>
            </a:r>
          </a:p>
        </p:txBody>
      </p:sp>
      <p:sp>
        <p:nvSpPr>
          <p:cNvPr id="43" name="Textfeld 42">
            <a:extLst>
              <a:ext uri="{FF2B5EF4-FFF2-40B4-BE49-F238E27FC236}">
                <a16:creationId xmlns:a16="http://schemas.microsoft.com/office/drawing/2014/main" id="{F65FE297-40EF-873B-32E0-2F97A288237C}"/>
              </a:ext>
            </a:extLst>
          </p:cNvPr>
          <p:cNvSpPr txBox="1"/>
          <p:nvPr/>
        </p:nvSpPr>
        <p:spPr>
          <a:xfrm>
            <a:off x="3960470" y="4880635"/>
            <a:ext cx="4472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Die einzelnen Networks können hier definiert werden.</a:t>
            </a:r>
          </a:p>
        </p:txBody>
      </p:sp>
    </p:spTree>
    <p:extLst>
      <p:ext uri="{BB962C8B-B14F-4D97-AF65-F5344CB8AC3E}">
        <p14:creationId xmlns:p14="http://schemas.microsoft.com/office/powerpoint/2010/main" val="33045563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213815" y="2514601"/>
            <a:ext cx="481519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depends_on</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db</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image</a:t>
            </a: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wordpress:latest</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volumes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wordpress_data</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var</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www</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r>
              <a:rPr kumimoji="0" lang="de-DE" sz="1600" b="1" i="0" u="none" strike="noStrike" kern="0" cap="none" spc="0" normalizeH="0" baseline="0" noProof="0" dirty="0" err="1">
                <a:ln>
                  <a:noFill/>
                </a:ln>
                <a:solidFill>
                  <a:srgbClr val="000000"/>
                </a:solidFill>
                <a:effectLst/>
                <a:uLnTx/>
                <a:uFillTx/>
                <a:latin typeface="Arial"/>
                <a:cs typeface="Arial"/>
                <a:sym typeface="Arial"/>
              </a:rPr>
              <a:t>html</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2768865" y="273154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768865"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070617" y="273762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795434"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4093636" y="3239357"/>
            <a:ext cx="0" cy="3500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795434" y="3571429"/>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070617" y="2848134"/>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4072646" y="3414379"/>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123756" y="2691901"/>
            <a:ext cx="46907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Abhängigkeiten für das Bauen und Starten der Container</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5204400" y="3263652"/>
            <a:ext cx="62424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Das „Base Image“ welches als Grundlage für den Container genommen wird</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493283"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4982634"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479815" y="4254219"/>
            <a:ext cx="35242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1831421" y="426206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52C58FB1-A0A4-4A76-DE74-97FB832CF01E}"/>
              </a:ext>
            </a:extLst>
          </p:cNvPr>
          <p:cNvCxnSpPr>
            <a:cxnSpLocks/>
          </p:cNvCxnSpPr>
          <p:nvPr/>
        </p:nvCxnSpPr>
        <p:spPr>
          <a:xfrm>
            <a:off x="1213815" y="241231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E444C562-BAF8-24AB-ED39-29E290B52D41}"/>
              </a:ext>
            </a:extLst>
          </p:cNvPr>
          <p:cNvCxnSpPr>
            <a:cxnSpLocks/>
          </p:cNvCxnSpPr>
          <p:nvPr/>
        </p:nvCxnSpPr>
        <p:spPr>
          <a:xfrm>
            <a:off x="2505499" y="241231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D89B18AF-FE8A-3C9E-20B0-55D1EA442C3B}"/>
              </a:ext>
            </a:extLst>
          </p:cNvPr>
          <p:cNvCxnSpPr>
            <a:cxnSpLocks/>
          </p:cNvCxnSpPr>
          <p:nvPr/>
        </p:nvCxnSpPr>
        <p:spPr>
          <a:xfrm>
            <a:off x="1213815" y="2429836"/>
            <a:ext cx="12955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063167E-BE1D-D3E0-F186-05CF25E45BEA}"/>
              </a:ext>
            </a:extLst>
          </p:cNvPr>
          <p:cNvCxnSpPr>
            <a:cxnSpLocks/>
          </p:cNvCxnSpPr>
          <p:nvPr/>
        </p:nvCxnSpPr>
        <p:spPr>
          <a:xfrm>
            <a:off x="1493283" y="212813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E381F422-9BD8-070D-E96A-C136C3F56E2C}"/>
              </a:ext>
            </a:extLst>
          </p:cNvPr>
          <p:cNvSpPr txBox="1"/>
          <p:nvPr/>
        </p:nvSpPr>
        <p:spPr>
          <a:xfrm>
            <a:off x="1268045" y="1806244"/>
            <a:ext cx="173797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Services</a:t>
            </a:r>
          </a:p>
        </p:txBody>
      </p:sp>
      <p:sp>
        <p:nvSpPr>
          <p:cNvPr id="53" name="Textfeld 52">
            <a:extLst>
              <a:ext uri="{FF2B5EF4-FFF2-40B4-BE49-F238E27FC236}">
                <a16:creationId xmlns:a16="http://schemas.microsoft.com/office/drawing/2014/main" id="{61B29B74-BE3D-4665-85F5-EED0A4C262E6}"/>
              </a:ext>
            </a:extLst>
          </p:cNvPr>
          <p:cNvSpPr txBox="1"/>
          <p:nvPr/>
        </p:nvSpPr>
        <p:spPr>
          <a:xfrm>
            <a:off x="1407100" y="4495247"/>
            <a:ext cx="47724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Das Volume welches der Container zugewiesen bekommt</a:t>
            </a:r>
          </a:p>
        </p:txBody>
      </p:sp>
    </p:spTree>
    <p:extLst>
      <p:ext uri="{BB962C8B-B14F-4D97-AF65-F5344CB8AC3E}">
        <p14:creationId xmlns:p14="http://schemas.microsoft.com/office/powerpoint/2010/main" val="20114431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661871" y="2221993"/>
            <a:ext cx="4815197"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ports</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 "8000:80"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restart</a:t>
            </a: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always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environment</a:t>
            </a:r>
            <a:r>
              <a:rPr kumimoji="0" lang="de-DE" sz="1600" b="1"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WORDPRESS_DB_HOST: </a:t>
            </a:r>
            <a:r>
              <a:rPr kumimoji="0" lang="de-DE" sz="1600" b="1" i="0" u="none" strike="noStrike" kern="0" cap="none" spc="0" normalizeH="0" baseline="0" noProof="0" dirty="0" err="1">
                <a:ln>
                  <a:noFill/>
                </a:ln>
                <a:solidFill>
                  <a:srgbClr val="000000"/>
                </a:solidFill>
                <a:effectLst/>
                <a:uLnTx/>
                <a:uFillTx/>
                <a:latin typeface="Arial"/>
                <a:cs typeface="Arial"/>
                <a:sym typeface="Arial"/>
              </a:rPr>
              <a:t>db</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WORDPRESS_DB_USER: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WORDPRESS_DB_PASSWORD: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1" i="0" u="none" strike="noStrike" kern="0" cap="none" spc="0" normalizeH="0" baseline="0" noProof="0" dirty="0">
                <a:ln>
                  <a:noFill/>
                </a:ln>
                <a:solidFill>
                  <a:srgbClr val="000000"/>
                </a:solidFill>
                <a:effectLst/>
                <a:uLnTx/>
                <a:uFillTx/>
                <a:latin typeface="Arial"/>
                <a:cs typeface="Arial"/>
                <a:sym typeface="Arial"/>
              </a:rPr>
              <a:t>      WORDPRESS_DB_NAME: </a:t>
            </a:r>
            <a:r>
              <a:rPr kumimoji="0" lang="de-DE" sz="1600" b="1" i="0" u="none" strike="noStrike" kern="0" cap="none" spc="0" normalizeH="0" baseline="0" noProof="0" dirty="0" err="1">
                <a:ln>
                  <a:noFill/>
                </a:ln>
                <a:solidFill>
                  <a:srgbClr val="000000"/>
                </a:solidFill>
                <a:effectLst/>
                <a:uLnTx/>
                <a:uFillTx/>
                <a:latin typeface="Arial"/>
                <a:cs typeface="Arial"/>
                <a:sym typeface="Arial"/>
              </a:rPr>
              <a:t>wordpress</a:t>
            </a:r>
            <a:endParaRPr kumimoji="0" lang="de-DE" sz="1600" b="1"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3226108" y="2221994"/>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3226108" y="2710165"/>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518673" y="220772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226108" y="277279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523365" y="2753868"/>
            <a:ext cx="0" cy="2753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245737" y="304784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518673" y="2394499"/>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518673" y="2891552"/>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571812" y="2240852"/>
            <a:ext cx="5594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Hier werden die Ports definiert welche der Container für Zugriff öffnet</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4707100" y="2740063"/>
            <a:ext cx="45015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Neustart Bedingungen können hier festgesetzt werden</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955840" y="4047138"/>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6396658" y="406857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937680" y="4348843"/>
            <a:ext cx="44589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2285801" y="4348843"/>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61B29B74-BE3D-4665-85F5-EED0A4C262E6}"/>
              </a:ext>
            </a:extLst>
          </p:cNvPr>
          <p:cNvSpPr txBox="1"/>
          <p:nvPr/>
        </p:nvSpPr>
        <p:spPr>
          <a:xfrm>
            <a:off x="1937680" y="4659910"/>
            <a:ext cx="70775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Environment Variablen können bei jedem Container auch passend angegeben werden.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Diese werden dann beim Starten des Containers der Anwendung mit gegeben. </a:t>
            </a:r>
          </a:p>
        </p:txBody>
      </p:sp>
    </p:spTree>
    <p:extLst>
      <p:ext uri="{BB962C8B-B14F-4D97-AF65-F5344CB8AC3E}">
        <p14:creationId xmlns:p14="http://schemas.microsoft.com/office/powerpoint/2010/main" val="29637784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1777"/>
            <a:ext cx="3166251" cy="95410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Cluster mit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a:t>
            </a:r>
            <a:r>
              <a:rPr kumimoji="0" lang="de-DE" sz="2800"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Swarm</a:t>
            </a: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erstellen</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Docker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Swarm</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F369842B-5B5B-43CB-D14B-C3FE98550D97}"/>
              </a:ext>
            </a:extLst>
          </p:cNvPr>
          <p:cNvPicPr>
            <a:picLocks noGrp="1" noChangeAspect="1"/>
          </p:cNvPicPr>
          <p:nvPr>
            <p:ph type="pic" sz="quarter" idx="10"/>
          </p:nvPr>
        </p:nvPicPr>
        <p:blipFill rotWithShape="1">
          <a:blip r:embed="rId2"/>
          <a:srcRect l="8107" t="-9675" r="14351" b="-6298"/>
          <a:stretch/>
        </p:blipFill>
        <p:spPr>
          <a:xfrm>
            <a:off x="4702286" y="0"/>
            <a:ext cx="7489716" cy="6858000"/>
          </a:xfrm>
          <a:solidFill>
            <a:schemeClr val="bg1"/>
          </a:solidFill>
        </p:spPr>
      </p:pic>
    </p:spTree>
    <p:extLst>
      <p:ext uri="{BB962C8B-B14F-4D97-AF65-F5344CB8AC3E}">
        <p14:creationId xmlns:p14="http://schemas.microsoft.com/office/powerpoint/2010/main" val="386232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54B1ABB-CFA6-D5A6-462E-C33F1DFE1C75}"/>
              </a:ext>
            </a:extLst>
          </p:cNvPr>
          <p:cNvPicPr>
            <a:picLocks noGrp="1" noChangeAspect="1"/>
          </p:cNvPicPr>
          <p:nvPr>
            <p:ph type="pic" sz="quarter" idx="10"/>
          </p:nvPr>
        </p:nvPicPr>
        <p:blipFill>
          <a:blip r:embed="rId2"/>
          <a:srcRect l="13706" r="13706"/>
          <a:stretch>
            <a:fillRect/>
          </a:stretch>
        </p:blipFill>
        <p:spPr>
          <a:xfrm>
            <a:off x="4060825" y="0"/>
            <a:ext cx="8131175" cy="6858000"/>
          </a:xfrm>
        </p:spPr>
      </p:pic>
      <p:sp>
        <p:nvSpPr>
          <p:cNvPr id="16" name="TextBox 15"/>
          <p:cNvSpPr txBox="1"/>
          <p:nvPr/>
        </p:nvSpPr>
        <p:spPr>
          <a:xfrm>
            <a:off x="179810" y="2397557"/>
            <a:ext cx="2198038"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Was ist Docker SWARM</a:t>
            </a:r>
          </a:p>
        </p:txBody>
      </p:sp>
      <p:sp>
        <p:nvSpPr>
          <p:cNvPr id="17" name="TextBox 16"/>
          <p:cNvSpPr txBox="1"/>
          <p:nvPr/>
        </p:nvSpPr>
        <p:spPr>
          <a:xfrm>
            <a:off x="179811" y="2973621"/>
            <a:ext cx="3718275" cy="222323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Swarm</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ein Cluster- und Scheduling-Tool für Docker-Container. Mit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Swarm</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können Docker-Cluster erstellt und wie ein einziges virtuelles System verwaltet werden. Clustering ist eine wichtige Funktion für die Container-Technologie, weil sich so kooperative Systemgruppen erstellen lassen, die durch Redundanz einem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-Ausfall vorbeugen können.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Clustering bietet Administratoren und Entwicklern auch die Möglichkeit, Container-Iterationen hinzuzufügen oder zu entfernen, wenn sich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Compute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-Anforderungen ändern.</a:t>
            </a:r>
          </a:p>
        </p:txBody>
      </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98</a:t>
              </a:r>
            </a:p>
          </p:txBody>
        </p:sp>
      </p:grpSp>
    </p:spTree>
    <p:extLst>
      <p:ext uri="{BB962C8B-B14F-4D97-AF65-F5344CB8AC3E}">
        <p14:creationId xmlns:p14="http://schemas.microsoft.com/office/powerpoint/2010/main" val="14464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nodes work | Docker Documentation">
            <a:extLst>
              <a:ext uri="{FF2B5EF4-FFF2-40B4-BE49-F238E27FC236}">
                <a16:creationId xmlns:a16="http://schemas.microsoft.com/office/drawing/2014/main" id="{3D492705-D497-9784-E509-AC9E0019D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66309"/>
            <a:ext cx="10905066" cy="512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065621"/>
      </p:ext>
    </p:extLst>
  </p:cSld>
  <p:clrMapOvr>
    <a:masterClrMapping/>
  </p:clrMapOvr>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4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5111</Words>
  <Application>Microsoft Office PowerPoint</Application>
  <PresentationFormat>Breitbild</PresentationFormat>
  <Paragraphs>741</Paragraphs>
  <Slides>106</Slides>
  <Notes>60</Notes>
  <HiddenSlides>0</HiddenSlides>
  <MMClips>0</MMClips>
  <ScaleCrop>false</ScaleCrop>
  <HeadingPairs>
    <vt:vector size="6" baseType="variant">
      <vt:variant>
        <vt:lpstr>Verwendete Schriftarten</vt:lpstr>
      </vt:variant>
      <vt:variant>
        <vt:i4>7</vt:i4>
      </vt:variant>
      <vt:variant>
        <vt:lpstr>Design</vt:lpstr>
      </vt:variant>
      <vt:variant>
        <vt:i4>7</vt:i4>
      </vt:variant>
      <vt:variant>
        <vt:lpstr>Folientitel</vt:lpstr>
      </vt:variant>
      <vt:variant>
        <vt:i4>106</vt:i4>
      </vt:variant>
    </vt:vector>
  </HeadingPairs>
  <TitlesOfParts>
    <vt:vector size="120" baseType="lpstr">
      <vt:lpstr>Calibri Light</vt:lpstr>
      <vt:lpstr>Open Sans</vt:lpstr>
      <vt:lpstr>Bebas Neue</vt:lpstr>
      <vt:lpstr>Calibri</vt:lpstr>
      <vt:lpstr>Segoe UI Light</vt:lpstr>
      <vt:lpstr>Arial</vt:lpstr>
      <vt:lpstr>Segoe UI</vt:lpstr>
      <vt:lpstr>Office Theme</vt:lpstr>
      <vt:lpstr>Office</vt:lpstr>
      <vt:lpstr>2_Office Theme</vt:lpstr>
      <vt:lpstr>1_Office Theme</vt:lpstr>
      <vt:lpstr>3_Office Theme</vt:lpstr>
      <vt:lpstr>4_Office Theme</vt:lpstr>
      <vt:lpstr>5_Office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142</cp:revision>
  <dcterms:created xsi:type="dcterms:W3CDTF">2022-04-30T15:55:12Z</dcterms:created>
  <dcterms:modified xsi:type="dcterms:W3CDTF">2023-02-13T07:40:52Z</dcterms:modified>
</cp:coreProperties>
</file>